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17" r:id="rId4"/>
    <p:sldMasterId id="2147484578" r:id="rId5"/>
    <p:sldMasterId id="2147484595" r:id="rId6"/>
    <p:sldMasterId id="2147484612" r:id="rId7"/>
    <p:sldMasterId id="2147484629" r:id="rId8"/>
    <p:sldMasterId id="2147484646" r:id="rId9"/>
    <p:sldMasterId id="2147484663" r:id="rId10"/>
    <p:sldMasterId id="2147484680" r:id="rId11"/>
  </p:sldMasterIdLst>
  <p:notesMasterIdLst>
    <p:notesMasterId r:id="rId45"/>
  </p:notesMasterIdLst>
  <p:handoutMasterIdLst>
    <p:handoutMasterId r:id="rId46"/>
  </p:handoutMasterIdLst>
  <p:sldIdLst>
    <p:sldId id="401" r:id="rId12"/>
    <p:sldId id="256" r:id="rId13"/>
    <p:sldId id="264" r:id="rId14"/>
    <p:sldId id="469" r:id="rId15"/>
    <p:sldId id="465" r:id="rId16"/>
    <p:sldId id="404" r:id="rId17"/>
    <p:sldId id="393" r:id="rId18"/>
    <p:sldId id="277" r:id="rId19"/>
    <p:sldId id="266" r:id="rId20"/>
    <p:sldId id="269" r:id="rId21"/>
    <p:sldId id="267" r:id="rId22"/>
    <p:sldId id="406" r:id="rId23"/>
    <p:sldId id="408" r:id="rId24"/>
    <p:sldId id="409" r:id="rId25"/>
    <p:sldId id="410" r:id="rId26"/>
    <p:sldId id="466" r:id="rId27"/>
    <p:sldId id="382" r:id="rId28"/>
    <p:sldId id="462" r:id="rId29"/>
    <p:sldId id="287" r:id="rId30"/>
    <p:sldId id="380" r:id="rId31"/>
    <p:sldId id="381" r:id="rId32"/>
    <p:sldId id="292" r:id="rId33"/>
    <p:sldId id="293" r:id="rId34"/>
    <p:sldId id="294" r:id="rId35"/>
    <p:sldId id="460" r:id="rId36"/>
    <p:sldId id="461" r:id="rId37"/>
    <p:sldId id="459" r:id="rId38"/>
    <p:sldId id="396" r:id="rId39"/>
    <p:sldId id="463" r:id="rId40"/>
    <p:sldId id="395" r:id="rId41"/>
    <p:sldId id="394" r:id="rId42"/>
    <p:sldId id="260" r:id="rId43"/>
    <p:sldId id="26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örfattare" initials="A"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BC"/>
    <a:srgbClr val="3F5564"/>
    <a:srgbClr val="D53878"/>
    <a:srgbClr val="008391"/>
    <a:srgbClr val="FBF2B4"/>
    <a:srgbClr val="F0CD50"/>
    <a:srgbClr val="4675B7"/>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781DB-E2FC-49D0-B22B-47C666841005}" v="1" dt="2024-03-06T09:08:18.29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81916" autoAdjust="0"/>
  </p:normalViewPr>
  <p:slideViewPr>
    <p:cSldViewPr snapToGrid="0">
      <p:cViewPr varScale="1">
        <p:scale>
          <a:sx n="132" d="100"/>
          <a:sy n="132" d="100"/>
        </p:scale>
        <p:origin x="5172"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573" y="4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A2562-F461-47B9-93FB-2513020D1A9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0BD03B4E-FA67-49A4-9FFE-AB2253184743}">
      <dgm:prSet/>
      <dgm:spPr/>
      <dgm:t>
        <a:bodyPr/>
        <a:lstStyle/>
        <a:p>
          <a:r>
            <a:rPr lang="en-US" dirty="0"/>
            <a:t>Göteborgs stad har </a:t>
          </a:r>
          <a:r>
            <a:rPr lang="en-US" dirty="0" err="1"/>
            <a:t>nolltolerans</a:t>
          </a:r>
          <a:r>
            <a:rPr lang="en-US" dirty="0"/>
            <a:t> mot all form av </a:t>
          </a:r>
          <a:r>
            <a:rPr lang="en-US" dirty="0" err="1"/>
            <a:t>kränkande</a:t>
          </a:r>
          <a:r>
            <a:rPr lang="en-US" dirty="0"/>
            <a:t> </a:t>
          </a:r>
          <a:r>
            <a:rPr lang="en-US" dirty="0" err="1"/>
            <a:t>särbehandling</a:t>
          </a:r>
          <a:r>
            <a:rPr lang="en-US" dirty="0"/>
            <a:t> och </a:t>
          </a:r>
          <a:r>
            <a:rPr lang="en-US" dirty="0" err="1"/>
            <a:t>diskriminering</a:t>
          </a:r>
          <a:endParaRPr lang="en-US" dirty="0"/>
        </a:p>
      </dgm:t>
    </dgm:pt>
    <dgm:pt modelId="{E669B73B-0F47-4B32-BC82-E66F9F366A7E}" type="parTrans" cxnId="{763527E3-E41A-4D5F-9057-59679B36CA3F}">
      <dgm:prSet/>
      <dgm:spPr/>
      <dgm:t>
        <a:bodyPr/>
        <a:lstStyle/>
        <a:p>
          <a:endParaRPr lang="en-US"/>
        </a:p>
      </dgm:t>
    </dgm:pt>
    <dgm:pt modelId="{8F274FF4-2833-4DF7-8571-7A8B06F14A1A}" type="sibTrans" cxnId="{763527E3-E41A-4D5F-9057-59679B36CA3F}">
      <dgm:prSet/>
      <dgm:spPr/>
      <dgm:t>
        <a:bodyPr/>
        <a:lstStyle/>
        <a:p>
          <a:endParaRPr lang="en-US"/>
        </a:p>
      </dgm:t>
    </dgm:pt>
    <dgm:pt modelId="{9011409B-8099-4272-B86E-C82457709715}">
      <dgm:prSet/>
      <dgm:spPr/>
      <dgm:t>
        <a:bodyPr/>
        <a:lstStyle/>
        <a:p>
          <a:r>
            <a:rPr lang="en-US" dirty="0" err="1"/>
            <a:t>Diskrimineringslagen</a:t>
          </a:r>
          <a:r>
            <a:rPr lang="en-US" dirty="0"/>
            <a:t> </a:t>
          </a:r>
        </a:p>
      </dgm:t>
    </dgm:pt>
    <dgm:pt modelId="{E154F8D5-551C-4B35-B061-C4BFE9C83E77}" type="parTrans" cxnId="{8D861318-0D2B-48DF-84D6-22557D15E363}">
      <dgm:prSet/>
      <dgm:spPr/>
      <dgm:t>
        <a:bodyPr/>
        <a:lstStyle/>
        <a:p>
          <a:endParaRPr lang="en-US"/>
        </a:p>
      </dgm:t>
    </dgm:pt>
    <dgm:pt modelId="{A12DD670-FA9A-4386-A0E4-FC8D88B20B3F}" type="sibTrans" cxnId="{8D861318-0D2B-48DF-84D6-22557D15E363}">
      <dgm:prSet/>
      <dgm:spPr/>
      <dgm:t>
        <a:bodyPr/>
        <a:lstStyle/>
        <a:p>
          <a:endParaRPr lang="en-US"/>
        </a:p>
      </dgm:t>
    </dgm:pt>
    <dgm:pt modelId="{A3867B36-FF65-4703-91BA-669554BC2E22}">
      <dgm:prSet/>
      <dgm:spPr/>
      <dgm:t>
        <a:bodyPr/>
        <a:lstStyle/>
        <a:p>
          <a:r>
            <a:rPr lang="en-US" dirty="0"/>
            <a:t>AFS 2015:4 </a:t>
          </a:r>
          <a:r>
            <a:rPr lang="en-US" dirty="0" err="1"/>
            <a:t>Organisatorisk</a:t>
          </a:r>
          <a:r>
            <a:rPr lang="en-US" dirty="0"/>
            <a:t> och social </a:t>
          </a:r>
          <a:r>
            <a:rPr lang="en-US" dirty="0" err="1"/>
            <a:t>arbetsmiljö</a:t>
          </a:r>
          <a:r>
            <a:rPr lang="en-US" dirty="0"/>
            <a:t> </a:t>
          </a:r>
        </a:p>
      </dgm:t>
    </dgm:pt>
    <dgm:pt modelId="{19912AD4-5F49-4134-B001-3B07025AA899}" type="parTrans" cxnId="{4E2BD815-CC0A-43E1-B44C-B0E5EB283618}">
      <dgm:prSet/>
      <dgm:spPr/>
      <dgm:t>
        <a:bodyPr/>
        <a:lstStyle/>
        <a:p>
          <a:endParaRPr lang="en-US"/>
        </a:p>
      </dgm:t>
    </dgm:pt>
    <dgm:pt modelId="{2649422B-EE43-47AE-A632-6F62306B067C}" type="sibTrans" cxnId="{4E2BD815-CC0A-43E1-B44C-B0E5EB283618}">
      <dgm:prSet/>
      <dgm:spPr/>
      <dgm:t>
        <a:bodyPr/>
        <a:lstStyle/>
        <a:p>
          <a:endParaRPr lang="en-US"/>
        </a:p>
      </dgm:t>
    </dgm:pt>
    <dgm:pt modelId="{D2F03C07-E101-45E6-A8EC-4944AFA2E541}">
      <dgm:prSet/>
      <dgm:spPr/>
      <dgm:t>
        <a:bodyPr/>
        <a:lstStyle/>
        <a:p>
          <a:r>
            <a:rPr lang="en-US" dirty="0" err="1"/>
            <a:t>Göteborgs</a:t>
          </a:r>
          <a:r>
            <a:rPr lang="en-US" dirty="0"/>
            <a:t> </a:t>
          </a:r>
          <a:r>
            <a:rPr lang="en-US" dirty="0" err="1"/>
            <a:t>Stads</a:t>
          </a:r>
          <a:r>
            <a:rPr lang="en-US" dirty="0"/>
            <a:t> </a:t>
          </a:r>
          <a:r>
            <a:rPr lang="en-US" dirty="0" err="1"/>
            <a:t>rutin</a:t>
          </a:r>
          <a:r>
            <a:rPr lang="en-US" dirty="0"/>
            <a:t> vid </a:t>
          </a:r>
          <a:r>
            <a:rPr lang="en-US" dirty="0" err="1"/>
            <a:t>kränkande</a:t>
          </a:r>
          <a:r>
            <a:rPr lang="en-US" dirty="0"/>
            <a:t> </a:t>
          </a:r>
          <a:r>
            <a:rPr lang="en-US" dirty="0" err="1"/>
            <a:t>särbehandling</a:t>
          </a:r>
          <a:r>
            <a:rPr lang="en-US" dirty="0"/>
            <a:t>, </a:t>
          </a:r>
          <a:r>
            <a:rPr lang="en-US" dirty="0" err="1"/>
            <a:t>trakasserier</a:t>
          </a:r>
          <a:r>
            <a:rPr lang="en-US" dirty="0"/>
            <a:t>, </a:t>
          </a:r>
          <a:r>
            <a:rPr lang="en-US" dirty="0" err="1"/>
            <a:t>sexuella</a:t>
          </a:r>
          <a:r>
            <a:rPr lang="en-US" dirty="0"/>
            <a:t> </a:t>
          </a:r>
          <a:r>
            <a:rPr lang="en-US" dirty="0" err="1"/>
            <a:t>trakasserier</a:t>
          </a:r>
          <a:r>
            <a:rPr lang="en-US" dirty="0"/>
            <a:t> och </a:t>
          </a:r>
          <a:r>
            <a:rPr lang="en-US" dirty="0" err="1"/>
            <a:t>repressalier</a:t>
          </a:r>
          <a:r>
            <a:rPr lang="en-US" dirty="0"/>
            <a:t> </a:t>
          </a:r>
          <a:r>
            <a:rPr lang="en-US" dirty="0" err="1"/>
            <a:t>inom</a:t>
          </a:r>
          <a:r>
            <a:rPr lang="en-US" dirty="0"/>
            <a:t> </a:t>
          </a:r>
          <a:r>
            <a:rPr lang="en-US" dirty="0" err="1"/>
            <a:t>arbetslivet</a:t>
          </a:r>
          <a:endParaRPr lang="en-US" dirty="0"/>
        </a:p>
      </dgm:t>
    </dgm:pt>
    <dgm:pt modelId="{DA126FC3-46DE-4047-94C0-FB9B6AC868DD}" type="parTrans" cxnId="{B406A3EE-9954-4A3B-80CA-478B7655E632}">
      <dgm:prSet/>
      <dgm:spPr/>
      <dgm:t>
        <a:bodyPr/>
        <a:lstStyle/>
        <a:p>
          <a:endParaRPr lang="en-US"/>
        </a:p>
      </dgm:t>
    </dgm:pt>
    <dgm:pt modelId="{BA43B859-1D19-4969-A95F-98B5B60AA527}" type="sibTrans" cxnId="{B406A3EE-9954-4A3B-80CA-478B7655E632}">
      <dgm:prSet/>
      <dgm:spPr/>
      <dgm:t>
        <a:bodyPr/>
        <a:lstStyle/>
        <a:p>
          <a:endParaRPr lang="en-US"/>
        </a:p>
      </dgm:t>
    </dgm:pt>
    <dgm:pt modelId="{23EBAC13-EACD-4DFB-846D-5B593A7E0248}">
      <dgm:prSet/>
      <dgm:spPr/>
      <dgm:t>
        <a:bodyPr/>
        <a:lstStyle/>
        <a:p>
          <a:r>
            <a:rPr lang="en-US" dirty="0" err="1"/>
            <a:t>Arbetsmiljölagen</a:t>
          </a:r>
          <a:endParaRPr lang="en-US" dirty="0"/>
        </a:p>
      </dgm:t>
    </dgm:pt>
    <dgm:pt modelId="{A60E1605-B67C-4069-8408-572DCB512636}" type="parTrans" cxnId="{660A4ECB-6EC5-4C1B-BD9F-AB5BF224175E}">
      <dgm:prSet/>
      <dgm:spPr/>
      <dgm:t>
        <a:bodyPr/>
        <a:lstStyle/>
        <a:p>
          <a:endParaRPr lang="sv-SE"/>
        </a:p>
      </dgm:t>
    </dgm:pt>
    <dgm:pt modelId="{9D144AB4-AEE5-4D03-8250-F5B50E4CC0C0}" type="sibTrans" cxnId="{660A4ECB-6EC5-4C1B-BD9F-AB5BF224175E}">
      <dgm:prSet/>
      <dgm:spPr/>
      <dgm:t>
        <a:bodyPr/>
        <a:lstStyle/>
        <a:p>
          <a:endParaRPr lang="sv-SE"/>
        </a:p>
      </dgm:t>
    </dgm:pt>
    <dgm:pt modelId="{40ACAA6B-F719-499A-8BE2-F9F64B0C6EF2}" type="pres">
      <dgm:prSet presAssocID="{BE0A2562-F461-47B9-93FB-2513020D1A97}" presName="diagram" presStyleCnt="0">
        <dgm:presLayoutVars>
          <dgm:dir/>
          <dgm:resizeHandles val="exact"/>
        </dgm:presLayoutVars>
      </dgm:prSet>
      <dgm:spPr/>
    </dgm:pt>
    <dgm:pt modelId="{DEA22934-23E0-4597-AB0D-48AB3903372E}" type="pres">
      <dgm:prSet presAssocID="{0BD03B4E-FA67-49A4-9FFE-AB2253184743}" presName="node" presStyleLbl="node1" presStyleIdx="0" presStyleCnt="5">
        <dgm:presLayoutVars>
          <dgm:bulletEnabled val="1"/>
        </dgm:presLayoutVars>
      </dgm:prSet>
      <dgm:spPr/>
    </dgm:pt>
    <dgm:pt modelId="{B7DC5E8E-E744-4720-BA0F-97EBED7541B8}" type="pres">
      <dgm:prSet presAssocID="{8F274FF4-2833-4DF7-8571-7A8B06F14A1A}" presName="sibTrans" presStyleCnt="0"/>
      <dgm:spPr/>
    </dgm:pt>
    <dgm:pt modelId="{B59FF44D-4772-4F20-A86B-5D3E61B04A4E}" type="pres">
      <dgm:prSet presAssocID="{23EBAC13-EACD-4DFB-846D-5B593A7E0248}" presName="node" presStyleLbl="node1" presStyleIdx="1" presStyleCnt="5">
        <dgm:presLayoutVars>
          <dgm:bulletEnabled val="1"/>
        </dgm:presLayoutVars>
      </dgm:prSet>
      <dgm:spPr/>
    </dgm:pt>
    <dgm:pt modelId="{F360B7D1-E0FA-47CF-809E-C4FA0C6B4F08}" type="pres">
      <dgm:prSet presAssocID="{9D144AB4-AEE5-4D03-8250-F5B50E4CC0C0}" presName="sibTrans" presStyleCnt="0"/>
      <dgm:spPr/>
    </dgm:pt>
    <dgm:pt modelId="{65EA6F63-0AE3-4229-8F3E-0FB86B41A7C4}" type="pres">
      <dgm:prSet presAssocID="{9011409B-8099-4272-B86E-C82457709715}" presName="node" presStyleLbl="node1" presStyleIdx="2" presStyleCnt="5">
        <dgm:presLayoutVars>
          <dgm:bulletEnabled val="1"/>
        </dgm:presLayoutVars>
      </dgm:prSet>
      <dgm:spPr/>
    </dgm:pt>
    <dgm:pt modelId="{5B74ABFD-9B4B-417D-8763-3AF23DACFEE4}" type="pres">
      <dgm:prSet presAssocID="{A12DD670-FA9A-4386-A0E4-FC8D88B20B3F}" presName="sibTrans" presStyleCnt="0"/>
      <dgm:spPr/>
    </dgm:pt>
    <dgm:pt modelId="{0A0E5F0C-169C-4ECF-9C2B-A19EBDD0F65C}" type="pres">
      <dgm:prSet presAssocID="{A3867B36-FF65-4703-91BA-669554BC2E22}" presName="node" presStyleLbl="node1" presStyleIdx="3" presStyleCnt="5">
        <dgm:presLayoutVars>
          <dgm:bulletEnabled val="1"/>
        </dgm:presLayoutVars>
      </dgm:prSet>
      <dgm:spPr/>
    </dgm:pt>
    <dgm:pt modelId="{DA3111A5-C139-4A6A-8CA8-4B68E0BD2517}" type="pres">
      <dgm:prSet presAssocID="{2649422B-EE43-47AE-A632-6F62306B067C}" presName="sibTrans" presStyleCnt="0"/>
      <dgm:spPr/>
    </dgm:pt>
    <dgm:pt modelId="{50C78897-DEE5-49B5-975D-1B3AD6593039}" type="pres">
      <dgm:prSet presAssocID="{D2F03C07-E101-45E6-A8EC-4944AFA2E541}" presName="node" presStyleLbl="node1" presStyleIdx="4" presStyleCnt="5">
        <dgm:presLayoutVars>
          <dgm:bulletEnabled val="1"/>
        </dgm:presLayoutVars>
      </dgm:prSet>
      <dgm:spPr/>
    </dgm:pt>
  </dgm:ptLst>
  <dgm:cxnLst>
    <dgm:cxn modelId="{82062E10-E3B6-430E-9948-682A24CBF1EC}" type="presOf" srcId="{0BD03B4E-FA67-49A4-9FFE-AB2253184743}" destId="{DEA22934-23E0-4597-AB0D-48AB3903372E}" srcOrd="0" destOrd="0" presId="urn:microsoft.com/office/officeart/2005/8/layout/default"/>
    <dgm:cxn modelId="{4E2BD815-CC0A-43E1-B44C-B0E5EB283618}" srcId="{BE0A2562-F461-47B9-93FB-2513020D1A97}" destId="{A3867B36-FF65-4703-91BA-669554BC2E22}" srcOrd="3" destOrd="0" parTransId="{19912AD4-5F49-4134-B001-3B07025AA899}" sibTransId="{2649422B-EE43-47AE-A632-6F62306B067C}"/>
    <dgm:cxn modelId="{8D861318-0D2B-48DF-84D6-22557D15E363}" srcId="{BE0A2562-F461-47B9-93FB-2513020D1A97}" destId="{9011409B-8099-4272-B86E-C82457709715}" srcOrd="2" destOrd="0" parTransId="{E154F8D5-551C-4B35-B061-C4BFE9C83E77}" sibTransId="{A12DD670-FA9A-4386-A0E4-FC8D88B20B3F}"/>
    <dgm:cxn modelId="{96E49921-3D66-41F0-9E5F-4798BB84AF93}" type="presOf" srcId="{23EBAC13-EACD-4DFB-846D-5B593A7E0248}" destId="{B59FF44D-4772-4F20-A86B-5D3E61B04A4E}" srcOrd="0" destOrd="0" presId="urn:microsoft.com/office/officeart/2005/8/layout/default"/>
    <dgm:cxn modelId="{AD00973C-5D11-4CCB-924C-B01767F7A43E}" type="presOf" srcId="{A3867B36-FF65-4703-91BA-669554BC2E22}" destId="{0A0E5F0C-169C-4ECF-9C2B-A19EBDD0F65C}" srcOrd="0" destOrd="0" presId="urn:microsoft.com/office/officeart/2005/8/layout/default"/>
    <dgm:cxn modelId="{8EEEA83E-01EB-420A-8166-C3A423E08245}" type="presOf" srcId="{9011409B-8099-4272-B86E-C82457709715}" destId="{65EA6F63-0AE3-4229-8F3E-0FB86B41A7C4}" srcOrd="0" destOrd="0" presId="urn:microsoft.com/office/officeart/2005/8/layout/default"/>
    <dgm:cxn modelId="{C479C56C-EF7F-4F05-88C9-107384B23E6E}" type="presOf" srcId="{D2F03C07-E101-45E6-A8EC-4944AFA2E541}" destId="{50C78897-DEE5-49B5-975D-1B3AD6593039}" srcOrd="0" destOrd="0" presId="urn:microsoft.com/office/officeart/2005/8/layout/default"/>
    <dgm:cxn modelId="{AF18B557-CA75-47A4-80B0-C0F63CE0E73E}" type="presOf" srcId="{BE0A2562-F461-47B9-93FB-2513020D1A97}" destId="{40ACAA6B-F719-499A-8BE2-F9F64B0C6EF2}" srcOrd="0" destOrd="0" presId="urn:microsoft.com/office/officeart/2005/8/layout/default"/>
    <dgm:cxn modelId="{660A4ECB-6EC5-4C1B-BD9F-AB5BF224175E}" srcId="{BE0A2562-F461-47B9-93FB-2513020D1A97}" destId="{23EBAC13-EACD-4DFB-846D-5B593A7E0248}" srcOrd="1" destOrd="0" parTransId="{A60E1605-B67C-4069-8408-572DCB512636}" sibTransId="{9D144AB4-AEE5-4D03-8250-F5B50E4CC0C0}"/>
    <dgm:cxn modelId="{763527E3-E41A-4D5F-9057-59679B36CA3F}" srcId="{BE0A2562-F461-47B9-93FB-2513020D1A97}" destId="{0BD03B4E-FA67-49A4-9FFE-AB2253184743}" srcOrd="0" destOrd="0" parTransId="{E669B73B-0F47-4B32-BC82-E66F9F366A7E}" sibTransId="{8F274FF4-2833-4DF7-8571-7A8B06F14A1A}"/>
    <dgm:cxn modelId="{B406A3EE-9954-4A3B-80CA-478B7655E632}" srcId="{BE0A2562-F461-47B9-93FB-2513020D1A97}" destId="{D2F03C07-E101-45E6-A8EC-4944AFA2E541}" srcOrd="4" destOrd="0" parTransId="{DA126FC3-46DE-4047-94C0-FB9B6AC868DD}" sibTransId="{BA43B859-1D19-4969-A95F-98B5B60AA527}"/>
    <dgm:cxn modelId="{C0B0EF2A-83AF-4FD0-99FA-BB854293AF86}" type="presParOf" srcId="{40ACAA6B-F719-499A-8BE2-F9F64B0C6EF2}" destId="{DEA22934-23E0-4597-AB0D-48AB3903372E}" srcOrd="0" destOrd="0" presId="urn:microsoft.com/office/officeart/2005/8/layout/default"/>
    <dgm:cxn modelId="{97EF7FCA-BF49-4647-BC1F-3DBC9510F8DB}" type="presParOf" srcId="{40ACAA6B-F719-499A-8BE2-F9F64B0C6EF2}" destId="{B7DC5E8E-E744-4720-BA0F-97EBED7541B8}" srcOrd="1" destOrd="0" presId="urn:microsoft.com/office/officeart/2005/8/layout/default"/>
    <dgm:cxn modelId="{1B06BC0E-D1F5-4FE4-82C8-6FC37C44E098}" type="presParOf" srcId="{40ACAA6B-F719-499A-8BE2-F9F64B0C6EF2}" destId="{B59FF44D-4772-4F20-A86B-5D3E61B04A4E}" srcOrd="2" destOrd="0" presId="urn:microsoft.com/office/officeart/2005/8/layout/default"/>
    <dgm:cxn modelId="{66E7DD83-F6EC-4B97-B6A5-649638D73ECF}" type="presParOf" srcId="{40ACAA6B-F719-499A-8BE2-F9F64B0C6EF2}" destId="{F360B7D1-E0FA-47CF-809E-C4FA0C6B4F08}" srcOrd="3" destOrd="0" presId="urn:microsoft.com/office/officeart/2005/8/layout/default"/>
    <dgm:cxn modelId="{D7DA0068-4D4F-45CB-A912-25F51E9FC5A7}" type="presParOf" srcId="{40ACAA6B-F719-499A-8BE2-F9F64B0C6EF2}" destId="{65EA6F63-0AE3-4229-8F3E-0FB86B41A7C4}" srcOrd="4" destOrd="0" presId="urn:microsoft.com/office/officeart/2005/8/layout/default"/>
    <dgm:cxn modelId="{75C59FCD-222D-4909-BBEE-58BF711F5299}" type="presParOf" srcId="{40ACAA6B-F719-499A-8BE2-F9F64B0C6EF2}" destId="{5B74ABFD-9B4B-417D-8763-3AF23DACFEE4}" srcOrd="5" destOrd="0" presId="urn:microsoft.com/office/officeart/2005/8/layout/default"/>
    <dgm:cxn modelId="{7F23134C-5B4A-4226-B398-0CC66FF9A54A}" type="presParOf" srcId="{40ACAA6B-F719-499A-8BE2-F9F64B0C6EF2}" destId="{0A0E5F0C-169C-4ECF-9C2B-A19EBDD0F65C}" srcOrd="6" destOrd="0" presId="urn:microsoft.com/office/officeart/2005/8/layout/default"/>
    <dgm:cxn modelId="{0BC27C56-2A3C-4322-AF99-905E5ADBECAA}" type="presParOf" srcId="{40ACAA6B-F719-499A-8BE2-F9F64B0C6EF2}" destId="{DA3111A5-C139-4A6A-8CA8-4B68E0BD2517}" srcOrd="7" destOrd="0" presId="urn:microsoft.com/office/officeart/2005/8/layout/default"/>
    <dgm:cxn modelId="{20481D99-30E3-45E7-A4BD-089050024CA8}" type="presParOf" srcId="{40ACAA6B-F719-499A-8BE2-F9F64B0C6EF2}" destId="{50C78897-DEE5-49B5-975D-1B3AD659303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22934-23E0-4597-AB0D-48AB3903372E}">
      <dsp:nvSpPr>
        <dsp:cNvPr id="0" name=""/>
        <dsp:cNvSpPr/>
      </dsp:nvSpPr>
      <dsp:spPr>
        <a:xfrm>
          <a:off x="0" y="482020"/>
          <a:ext cx="2359968" cy="14159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Göteborgs stad har </a:t>
          </a:r>
          <a:r>
            <a:rPr lang="en-US" sz="1500" kern="1200" dirty="0" err="1"/>
            <a:t>nolltolerans</a:t>
          </a:r>
          <a:r>
            <a:rPr lang="en-US" sz="1500" kern="1200" dirty="0"/>
            <a:t> mot all form av </a:t>
          </a:r>
          <a:r>
            <a:rPr lang="en-US" sz="1500" kern="1200" dirty="0" err="1"/>
            <a:t>kränkande</a:t>
          </a:r>
          <a:r>
            <a:rPr lang="en-US" sz="1500" kern="1200" dirty="0"/>
            <a:t> </a:t>
          </a:r>
          <a:r>
            <a:rPr lang="en-US" sz="1500" kern="1200" dirty="0" err="1"/>
            <a:t>särbehandling</a:t>
          </a:r>
          <a:r>
            <a:rPr lang="en-US" sz="1500" kern="1200" dirty="0"/>
            <a:t> och </a:t>
          </a:r>
          <a:r>
            <a:rPr lang="en-US" sz="1500" kern="1200" dirty="0" err="1"/>
            <a:t>diskriminering</a:t>
          </a:r>
          <a:endParaRPr lang="en-US" sz="1500" kern="1200" dirty="0"/>
        </a:p>
      </dsp:txBody>
      <dsp:txXfrm>
        <a:off x="0" y="482020"/>
        <a:ext cx="2359968" cy="1415981"/>
      </dsp:txXfrm>
    </dsp:sp>
    <dsp:sp modelId="{B59FF44D-4772-4F20-A86B-5D3E61B04A4E}">
      <dsp:nvSpPr>
        <dsp:cNvPr id="0" name=""/>
        <dsp:cNvSpPr/>
      </dsp:nvSpPr>
      <dsp:spPr>
        <a:xfrm>
          <a:off x="2595965" y="482020"/>
          <a:ext cx="2359968" cy="14159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Arbetsmiljölagen</a:t>
          </a:r>
          <a:endParaRPr lang="en-US" sz="1500" kern="1200" dirty="0"/>
        </a:p>
      </dsp:txBody>
      <dsp:txXfrm>
        <a:off x="2595965" y="482020"/>
        <a:ext cx="2359968" cy="1415981"/>
      </dsp:txXfrm>
    </dsp:sp>
    <dsp:sp modelId="{65EA6F63-0AE3-4229-8F3E-0FB86B41A7C4}">
      <dsp:nvSpPr>
        <dsp:cNvPr id="0" name=""/>
        <dsp:cNvSpPr/>
      </dsp:nvSpPr>
      <dsp:spPr>
        <a:xfrm>
          <a:off x="5191931" y="482020"/>
          <a:ext cx="2359968" cy="14159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Diskrimineringslagen</a:t>
          </a:r>
          <a:r>
            <a:rPr lang="en-US" sz="1500" kern="1200" dirty="0"/>
            <a:t> </a:t>
          </a:r>
        </a:p>
      </dsp:txBody>
      <dsp:txXfrm>
        <a:off x="5191931" y="482020"/>
        <a:ext cx="2359968" cy="1415981"/>
      </dsp:txXfrm>
    </dsp:sp>
    <dsp:sp modelId="{0A0E5F0C-169C-4ECF-9C2B-A19EBDD0F65C}">
      <dsp:nvSpPr>
        <dsp:cNvPr id="0" name=""/>
        <dsp:cNvSpPr/>
      </dsp:nvSpPr>
      <dsp:spPr>
        <a:xfrm>
          <a:off x="1297982" y="2133998"/>
          <a:ext cx="2359968" cy="14159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AFS 2015:4 </a:t>
          </a:r>
          <a:r>
            <a:rPr lang="en-US" sz="1500" kern="1200" dirty="0" err="1"/>
            <a:t>Organisatorisk</a:t>
          </a:r>
          <a:r>
            <a:rPr lang="en-US" sz="1500" kern="1200" dirty="0"/>
            <a:t> och social </a:t>
          </a:r>
          <a:r>
            <a:rPr lang="en-US" sz="1500" kern="1200" dirty="0" err="1"/>
            <a:t>arbetsmiljö</a:t>
          </a:r>
          <a:r>
            <a:rPr lang="en-US" sz="1500" kern="1200" dirty="0"/>
            <a:t> </a:t>
          </a:r>
        </a:p>
      </dsp:txBody>
      <dsp:txXfrm>
        <a:off x="1297982" y="2133998"/>
        <a:ext cx="2359968" cy="1415981"/>
      </dsp:txXfrm>
    </dsp:sp>
    <dsp:sp modelId="{50C78897-DEE5-49B5-975D-1B3AD6593039}">
      <dsp:nvSpPr>
        <dsp:cNvPr id="0" name=""/>
        <dsp:cNvSpPr/>
      </dsp:nvSpPr>
      <dsp:spPr>
        <a:xfrm>
          <a:off x="3893948" y="2133998"/>
          <a:ext cx="2359968" cy="14159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Göteborgs</a:t>
          </a:r>
          <a:r>
            <a:rPr lang="en-US" sz="1500" kern="1200" dirty="0"/>
            <a:t> </a:t>
          </a:r>
          <a:r>
            <a:rPr lang="en-US" sz="1500" kern="1200" dirty="0" err="1"/>
            <a:t>Stads</a:t>
          </a:r>
          <a:r>
            <a:rPr lang="en-US" sz="1500" kern="1200" dirty="0"/>
            <a:t> </a:t>
          </a:r>
          <a:r>
            <a:rPr lang="en-US" sz="1500" kern="1200" dirty="0" err="1"/>
            <a:t>rutin</a:t>
          </a:r>
          <a:r>
            <a:rPr lang="en-US" sz="1500" kern="1200" dirty="0"/>
            <a:t> vid </a:t>
          </a:r>
          <a:r>
            <a:rPr lang="en-US" sz="1500" kern="1200" dirty="0" err="1"/>
            <a:t>kränkande</a:t>
          </a:r>
          <a:r>
            <a:rPr lang="en-US" sz="1500" kern="1200" dirty="0"/>
            <a:t> </a:t>
          </a:r>
          <a:r>
            <a:rPr lang="en-US" sz="1500" kern="1200" dirty="0" err="1"/>
            <a:t>särbehandling</a:t>
          </a:r>
          <a:r>
            <a:rPr lang="en-US" sz="1500" kern="1200" dirty="0"/>
            <a:t>, </a:t>
          </a:r>
          <a:r>
            <a:rPr lang="en-US" sz="1500" kern="1200" dirty="0" err="1"/>
            <a:t>trakasserier</a:t>
          </a:r>
          <a:r>
            <a:rPr lang="en-US" sz="1500" kern="1200" dirty="0"/>
            <a:t>, </a:t>
          </a:r>
          <a:r>
            <a:rPr lang="en-US" sz="1500" kern="1200" dirty="0" err="1"/>
            <a:t>sexuella</a:t>
          </a:r>
          <a:r>
            <a:rPr lang="en-US" sz="1500" kern="1200" dirty="0"/>
            <a:t> </a:t>
          </a:r>
          <a:r>
            <a:rPr lang="en-US" sz="1500" kern="1200" dirty="0" err="1"/>
            <a:t>trakasserier</a:t>
          </a:r>
          <a:r>
            <a:rPr lang="en-US" sz="1500" kern="1200" dirty="0"/>
            <a:t> och </a:t>
          </a:r>
          <a:r>
            <a:rPr lang="en-US" sz="1500" kern="1200" dirty="0" err="1"/>
            <a:t>repressalier</a:t>
          </a:r>
          <a:r>
            <a:rPr lang="en-US" sz="1500" kern="1200" dirty="0"/>
            <a:t> </a:t>
          </a:r>
          <a:r>
            <a:rPr lang="en-US" sz="1500" kern="1200" dirty="0" err="1"/>
            <a:t>inom</a:t>
          </a:r>
          <a:r>
            <a:rPr lang="en-US" sz="1500" kern="1200" dirty="0"/>
            <a:t> </a:t>
          </a:r>
          <a:r>
            <a:rPr lang="en-US" sz="1500" kern="1200" dirty="0" err="1"/>
            <a:t>arbetslivet</a:t>
          </a:r>
          <a:endParaRPr lang="en-US" sz="1500" kern="1200" dirty="0"/>
        </a:p>
      </dsp:txBody>
      <dsp:txXfrm>
        <a:off x="3893948" y="2133998"/>
        <a:ext cx="2359968" cy="14159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E6693D-45F9-4551-B172-6F0E8889C072}" type="datetime1">
              <a:rPr lang="sv-SE" smtClean="0"/>
              <a:t>2024-03-06</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27DC2-ECB9-4CC5-9289-199C6A22173F}" type="datetime1">
              <a:rPr lang="sv-SE" smtClean="0"/>
              <a:t>2024-03-06</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tranat.goteborg.se/wps/portal/int?uri=gbglnk:Intranat.styrandedokument&amp;dominoURL=https://www5.goteborg.se/prod/Stadsledningskontoret/LIS/Verksamhetshandbok/Forfattn.nsf/0/5C2560086F77CD2FC1258521004855C9?OpenDocument&amp;highlight=2,polisanm%C3%A4la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v.wikipedia.org/wiki/Spr%C3%A5kbr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ni har frågor eller funderingar kontakta gärna er HR-specialist.</a:t>
            </a:r>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109695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Punkt 2.  Det är medarbetaren som bestämmer vad som är kränkande då det är personens upplevelse. Men att denna upplevelse kanske inte är densamma som i lagstiftningen. Utredningen får avgöra vad som klassas som kränkning. </a:t>
            </a:r>
            <a:endParaRPr lang="sv-SE" dirty="0"/>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389911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Det är du som är utsatt som bestämmer var gränsen går! Viktigt att tala om för den andra personen när man inte accepterar personens beteende/agerande. </a:t>
            </a:r>
          </a:p>
          <a:p>
            <a:endParaRPr lang="sv-SE" sz="1200" b="0" i="0" u="none" strike="noStrike" kern="1200" baseline="0" dirty="0">
              <a:solidFill>
                <a:schemeClr val="tx1"/>
              </a:solidFill>
              <a:latin typeface="+mn-lt"/>
              <a:ea typeface="+mn-ea"/>
              <a:cs typeface="+mn-cs"/>
            </a:endParaRPr>
          </a:p>
        </p:txBody>
      </p:sp>
      <p:sp>
        <p:nvSpPr>
          <p:cNvPr id="4" name="Platshållare för datum 3"/>
          <p:cNvSpPr>
            <a:spLocks noGrp="1"/>
          </p:cNvSpPr>
          <p:nvPr>
            <p:ph type="dt" idx="1"/>
          </p:nvPr>
        </p:nvSpPr>
        <p:spPr/>
        <p:txBody>
          <a:bodyPr/>
          <a:lstStyle/>
          <a:p>
            <a:fld id="{37DBA35B-1191-4174-B153-7DD1424FD990}"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24141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ヒラギノ角ゴ Pro W3" charset="-128"/>
                <a:cs typeface="ヒラギノ角ゴ Pro W3" charset="-128"/>
              </a:rPr>
              <a:t>Det är vanligt att många som utsätts för </a:t>
            </a:r>
            <a:r>
              <a:rPr lang="sv-SE" sz="1800" dirty="0">
                <a:effectLst/>
                <a:latin typeface="Segoe UI" panose="020B0502040204020203" pitchFamily="34" charset="0"/>
              </a:rPr>
              <a:t>trakasserier, diskriminering, </a:t>
            </a:r>
            <a:r>
              <a:rPr lang="sv-SE" sz="1200" kern="1200" dirty="0">
                <a:solidFill>
                  <a:schemeClr val="tx1"/>
                </a:solidFill>
                <a:effectLst/>
                <a:latin typeface="Arial" pitchFamily="34" charset="0"/>
                <a:ea typeface="ヒラギノ角ゴ Pro W3" charset="-128"/>
                <a:cs typeface="ヒラギノ角ゴ Pro W3" charset="-128"/>
              </a:rPr>
              <a:t>sexuella trakasserier och kränkningar, tycker det är svårt att berätta och anmäla det och det finns många olika förklaringar till det: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dirty="0">
              <a:solidFill>
                <a:schemeClr val="tx1"/>
              </a:solidFill>
              <a:effectLst/>
              <a:latin typeface="Arial" pitchFamily="34" charset="0"/>
              <a:ea typeface="ヒラギノ角ゴ Pro W3" charset="-128"/>
              <a:cs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a:solidFill>
                  <a:schemeClr val="tx1"/>
                </a:solidFill>
                <a:effectLst/>
                <a:latin typeface="Arial" pitchFamily="34" charset="0"/>
                <a:ea typeface="ヒラギノ角ゴ Pro W3" charset="-128"/>
                <a:cs typeface="ヒラギノ角ゴ Pro W3" charset="-128"/>
              </a:rPr>
              <a:t>Makt och beroende</a:t>
            </a:r>
            <a:br>
              <a:rPr lang="sv-SE" sz="1200" kern="1200" dirty="0">
                <a:solidFill>
                  <a:schemeClr val="tx1"/>
                </a:solidFill>
                <a:effectLst/>
                <a:latin typeface="Arial" pitchFamily="34" charset="0"/>
                <a:ea typeface="ヒラギノ角ゴ Pro W3" charset="-128"/>
                <a:cs typeface="ヒラギノ角ゴ Pro W3" charset="-128"/>
              </a:rPr>
            </a:br>
            <a:r>
              <a:rPr lang="sv-SE" sz="1200" kern="1200" dirty="0">
                <a:solidFill>
                  <a:schemeClr val="tx1"/>
                </a:solidFill>
                <a:effectLst/>
                <a:latin typeface="Arial" pitchFamily="34" charset="0"/>
                <a:ea typeface="ヒラギノ角ゴ Pro W3" charset="-128"/>
                <a:cs typeface="ヒラギノ角ゴ Pro W3" charset="-128"/>
              </a:rPr>
              <a:t>De som utsätter har ofta en maktposition genom att vara äldre, anställd längre, högre position, mer pondus och kan även ha makt att påverka den utsattas karriärmöjligheter. Därför kan du som utsatt vara i en beroendeställning. </a:t>
            </a:r>
          </a:p>
          <a:p>
            <a:pPr marL="0" marR="0" lvl="0" indent="0" algn="l" defTabSz="914400" rtl="0" eaLnBrk="0" fontAlgn="base" latinLnBrk="0" hangingPunct="0">
              <a:lnSpc>
                <a:spcPct val="100000"/>
              </a:lnSpc>
              <a:spcBef>
                <a:spcPct val="30000"/>
              </a:spcBef>
              <a:spcAft>
                <a:spcPct val="0"/>
              </a:spcAft>
              <a:buClrTx/>
              <a:buSzTx/>
              <a:buFontTx/>
              <a:buNone/>
              <a:tabLst/>
              <a:defRPr/>
            </a:pPr>
            <a:br>
              <a:rPr lang="sv-SE" sz="1200" kern="1200" dirty="0">
                <a:solidFill>
                  <a:schemeClr val="tx1"/>
                </a:solidFill>
                <a:effectLst/>
                <a:latin typeface="Arial" pitchFamily="34" charset="0"/>
                <a:ea typeface="ヒラギノ角ゴ Pro W3" charset="-128"/>
                <a:cs typeface="ヒラギノ角ゴ Pro W3" charset="-128"/>
              </a:rPr>
            </a:br>
            <a:r>
              <a:rPr lang="sv-SE" sz="1200" kern="1200" dirty="0">
                <a:solidFill>
                  <a:schemeClr val="tx1"/>
                </a:solidFill>
                <a:effectLst/>
                <a:latin typeface="Arial" pitchFamily="34" charset="0"/>
                <a:ea typeface="ヒラギノ角ゴ Pro W3" charset="-128"/>
                <a:cs typeface="ヒラギノ角ゴ Pro W3" charset="-128"/>
              </a:rPr>
              <a:t>Exempelvis om du har en tillfällig anställning så som AVA eller vikariat vill du kanske inte verka krånglig och riskera att du ej får fortsatt anställning.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tx1"/>
              </a:solidFill>
              <a:effectLst/>
              <a:latin typeface="Arial" pitchFamily="34" charset="0"/>
              <a:ea typeface="ヒラギノ角ゴ Pro W3" charset="-128"/>
              <a:cs typeface="ヒラギノ角ゴ Pro W3" charset="-128"/>
            </a:endParaRPr>
          </a:p>
          <a:p>
            <a:r>
              <a:rPr lang="sv-SE" sz="1200" b="1" kern="1200" dirty="0">
                <a:solidFill>
                  <a:schemeClr val="tx1"/>
                </a:solidFill>
                <a:effectLst/>
                <a:latin typeface="Arial" pitchFamily="34" charset="0"/>
                <a:ea typeface="ヒラギノ角ゴ Pro W3" charset="-128"/>
                <a:cs typeface="ヒラギノ角ゴ Pro W3" charset="-128"/>
              </a:rPr>
              <a:t>Risk bli förminskad</a:t>
            </a:r>
            <a:br>
              <a:rPr lang="sv-SE" sz="1200" kern="1200" dirty="0">
                <a:solidFill>
                  <a:schemeClr val="tx1"/>
                </a:solidFill>
                <a:effectLst/>
                <a:latin typeface="Arial" pitchFamily="34" charset="0"/>
                <a:ea typeface="ヒラギノ角ゴ Pro W3" charset="-128"/>
                <a:cs typeface="ヒラギノ角ゴ Pro W3" charset="-128"/>
              </a:rPr>
            </a:br>
            <a:r>
              <a:rPr lang="sv-SE" sz="1200" kern="1200" dirty="0">
                <a:solidFill>
                  <a:schemeClr val="tx1"/>
                </a:solidFill>
                <a:effectLst/>
                <a:latin typeface="Arial" pitchFamily="34" charset="0"/>
                <a:ea typeface="ヒラギノ角ゴ Pro W3" charset="-128"/>
                <a:cs typeface="ヒラギノ角ゴ Pro W3" charset="-128"/>
              </a:rPr>
              <a:t> ”Du överreagerar”, ”Det var ett skämt, har du ingen humor?”, ”Jag menade inte illa” </a:t>
            </a:r>
            <a:br>
              <a:rPr lang="sv-SE" sz="1200" kern="1200" dirty="0">
                <a:solidFill>
                  <a:schemeClr val="tx1"/>
                </a:solidFill>
                <a:effectLst/>
                <a:latin typeface="Arial" pitchFamily="34" charset="0"/>
                <a:ea typeface="ヒラギノ角ゴ Pro W3" charset="-128"/>
                <a:cs typeface="ヒラギノ角ゴ Pro W3" charset="-128"/>
              </a:rPr>
            </a:br>
            <a:r>
              <a:rPr lang="sv-SE" sz="1200" kern="1200" dirty="0">
                <a:solidFill>
                  <a:schemeClr val="tx1"/>
                </a:solidFill>
                <a:effectLst/>
                <a:latin typeface="Arial" pitchFamily="34" charset="0"/>
                <a:ea typeface="ヒラギノ角ゴ Pro W3" charset="-128"/>
                <a:cs typeface="ヒラギノ角ゴ Pro W3" charset="-128"/>
              </a:rPr>
              <a:t>Både d</a:t>
            </a:r>
            <a:r>
              <a:rPr lang="sv-SE" sz="1200" b="0" i="0" kern="1200" dirty="0">
                <a:solidFill>
                  <a:schemeClr val="tx1"/>
                </a:solidFill>
                <a:effectLst/>
                <a:latin typeface="Arial" pitchFamily="34" charset="0"/>
                <a:ea typeface="ヒラギノ角ゴ Pro W3" charset="-128"/>
                <a:cs typeface="ヒラギノ角ゴ Pro W3" charset="-128"/>
              </a:rPr>
              <a:t>in känsla och upplevelse nedvärderas.</a:t>
            </a:r>
            <a:r>
              <a:rPr lang="sv-SE" sz="1200" kern="1200" dirty="0">
                <a:solidFill>
                  <a:schemeClr val="tx1"/>
                </a:solidFill>
                <a:effectLst/>
                <a:latin typeface="Arial" pitchFamily="34" charset="0"/>
                <a:ea typeface="ヒラギノ角ゴ Pro W3" charset="-128"/>
                <a:cs typeface="ヒラギノ角ゴ Pro W3" charset="-128"/>
              </a:rPr>
              <a:t> </a:t>
            </a:r>
            <a:br>
              <a:rPr lang="sv-SE" sz="1200" kern="1200" dirty="0">
                <a:solidFill>
                  <a:schemeClr val="tx1"/>
                </a:solidFill>
                <a:effectLst/>
                <a:latin typeface="Arial" pitchFamily="34" charset="0"/>
                <a:ea typeface="ヒラギノ角ゴ Pro W3" charset="-128"/>
                <a:cs typeface="ヒラギノ角ゴ Pro W3" charset="-128"/>
              </a:rPr>
            </a:br>
            <a:endParaRPr lang="sv-SE" sz="1200" kern="1200" dirty="0">
              <a:solidFill>
                <a:schemeClr val="tx1"/>
              </a:solidFill>
              <a:effectLst/>
              <a:latin typeface="Arial" pitchFamily="34" charset="0"/>
              <a:ea typeface="ヒラギノ角ゴ Pro W3" charset="-128"/>
              <a:cs typeface="ヒラギノ角ゴ Pro W3" charset="-128"/>
            </a:endParaRPr>
          </a:p>
          <a:p>
            <a:r>
              <a:rPr lang="sv-SE" sz="1200" kern="1200" dirty="0">
                <a:solidFill>
                  <a:schemeClr val="tx1"/>
                </a:solidFill>
                <a:effectLst/>
                <a:latin typeface="Arial" pitchFamily="34" charset="0"/>
                <a:ea typeface="ヒラギノ角ゴ Pro W3" charset="-128"/>
                <a:cs typeface="ヒラギノ角ゴ Pro W3" charset="-128"/>
              </a:rPr>
              <a:t>Du blir på så sätt kränkt två gånger, dels när du blir utsatt för det sårande agerandet och dels när din upplevelse av detta inte blir tagen på allvar, samtidigt som du beskrivs på ett negativt sätt. (humorlös, överkänslig </a:t>
            </a:r>
            <a:r>
              <a:rPr lang="sv-SE" sz="1200" kern="1200" dirty="0" err="1">
                <a:solidFill>
                  <a:schemeClr val="tx1"/>
                </a:solidFill>
                <a:effectLst/>
                <a:latin typeface="Arial" pitchFamily="34" charset="0"/>
                <a:ea typeface="ヒラギノ角ゴ Pro W3" charset="-128"/>
                <a:cs typeface="ヒラギノ角ゴ Pro W3" charset="-128"/>
              </a:rPr>
              <a:t>etc</a:t>
            </a:r>
            <a:r>
              <a:rPr lang="sv-SE" sz="1200" kern="1200" dirty="0">
                <a:solidFill>
                  <a:schemeClr val="tx1"/>
                </a:solidFill>
                <a:effectLst/>
                <a:latin typeface="Arial" pitchFamily="34" charset="0"/>
                <a:ea typeface="ヒラギノ角ゴ Pro W3" charset="-128"/>
                <a:cs typeface="ヒラギノ角ゴ Pro W3"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tx1"/>
              </a:solidFill>
              <a:effectLst/>
              <a:latin typeface="Arial" pitchFamily="34" charset="0"/>
              <a:ea typeface="ヒラギノ角ゴ Pro W3" charset="-128"/>
              <a:cs typeface="ヒラギノ角ゴ Pro W3" charset="-128"/>
            </a:endParaRPr>
          </a:p>
          <a:p>
            <a:r>
              <a:rPr lang="sv-SE" sz="1200" b="1" kern="1200" dirty="0">
                <a:solidFill>
                  <a:schemeClr val="tx1"/>
                </a:solidFill>
                <a:effectLst/>
                <a:latin typeface="Arial" pitchFamily="34" charset="0"/>
                <a:ea typeface="ヒラギノ角ゴ Pro W3" charset="-128"/>
                <a:cs typeface="ヒラギノ角ゴ Pro W3" charset="-128"/>
              </a:rPr>
              <a:t>Normaliseringskultur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Vissa beteenden har blivit så vanliga på vissa arbetsplatser att både förövare och den utsatta inte inser beteendet är felaktigt. </a:t>
            </a:r>
            <a:r>
              <a:rPr lang="sv-SE" sz="1800" kern="1200" dirty="0">
                <a:solidFill>
                  <a:schemeClr val="tx1"/>
                </a:solidFill>
                <a:effectLst/>
                <a:latin typeface="Arial" pitchFamily="34" charset="0"/>
                <a:ea typeface="ヒラギノ角ゴ Pro W3" charset="-128"/>
              </a:rPr>
              <a:t>Tystnad betyder inte att allt är bra! </a:t>
            </a:r>
            <a:r>
              <a:rPr lang="sv-SE" sz="1200" kern="1200" dirty="0">
                <a:solidFill>
                  <a:schemeClr val="tx1"/>
                </a:solidFill>
                <a:effectLst/>
                <a:latin typeface="Arial" pitchFamily="34" charset="0"/>
                <a:ea typeface="ヒラギノ角ゴ Pro W3" charset="-128"/>
                <a:cs typeface="ヒラギノ角ゴ Pro W3" charset="-128"/>
              </a:rPr>
              <a:t>Exempelvis </a:t>
            </a:r>
            <a:r>
              <a:rPr lang="sv-SE" sz="1200" kern="1200" dirty="0">
                <a:solidFill>
                  <a:schemeClr val="tx1"/>
                </a:solidFill>
                <a:effectLst/>
                <a:latin typeface="Arial" pitchFamily="34" charset="0"/>
                <a:ea typeface="ヒラギノ角ゴ Pro W3" charset="-128"/>
              </a:rPr>
              <a:t>”Detta ingår i jobbet” eller ”Så har vi alltid gjort”. </a:t>
            </a:r>
          </a:p>
          <a:p>
            <a:endParaRPr lang="sv-SE" sz="1200" b="1" kern="1200" dirty="0">
              <a:solidFill>
                <a:schemeClr val="tx1"/>
              </a:solidFill>
              <a:effectLst/>
              <a:latin typeface="Arial" pitchFamily="34" charset="0"/>
              <a:ea typeface="ヒラギノ角ゴ Pro W3" charset="-128"/>
              <a:cs typeface="ヒラギノ角ゴ Pro W3" charset="-128"/>
            </a:endParaRPr>
          </a:p>
          <a:p>
            <a:pPr marL="0" indent="0">
              <a:buFont typeface="Arial" panose="020B0604020202020204" pitchFamily="34" charset="0"/>
              <a:buNone/>
            </a:pPr>
            <a:r>
              <a:rPr lang="sv-SE" sz="1200" b="1" kern="1200" dirty="0">
                <a:solidFill>
                  <a:schemeClr val="tx1"/>
                </a:solidFill>
                <a:effectLst/>
                <a:latin typeface="Arial" pitchFamily="34" charset="0"/>
                <a:ea typeface="ヒラギノ角ゴ Pro W3" charset="-128"/>
                <a:cs typeface="ヒラギノ角ゴ Pro W3" charset="-128"/>
              </a:rPr>
              <a:t>Medskyldig</a:t>
            </a:r>
          </a:p>
          <a:p>
            <a:pPr marL="0" indent="0">
              <a:buFont typeface="Arial" panose="020B0604020202020204" pitchFamily="34" charset="0"/>
              <a:buNone/>
            </a:pPr>
            <a:r>
              <a:rPr lang="sv-SE" sz="1200" kern="1200" dirty="0">
                <a:solidFill>
                  <a:schemeClr val="tx1"/>
                </a:solidFill>
                <a:effectLst/>
                <a:latin typeface="Arial" pitchFamily="34" charset="0"/>
                <a:ea typeface="ヒラギノ角ゴ Pro W3" charset="-128"/>
                <a:cs typeface="ヒラギノ角ゴ Pro W3" charset="-128"/>
              </a:rPr>
              <a:t>En del tycker det är pinsamt, eller tar till och med på sig skulden för trakasserierna. </a:t>
            </a:r>
          </a:p>
          <a:p>
            <a:pPr marL="0" indent="0">
              <a:buFont typeface="Arial" panose="020B0604020202020204" pitchFamily="34" charset="0"/>
              <a:buNone/>
            </a:pPr>
            <a:r>
              <a:rPr lang="sv-SE" sz="1200" kern="1200" dirty="0">
                <a:solidFill>
                  <a:schemeClr val="tx1"/>
                </a:solidFill>
                <a:effectLst/>
                <a:latin typeface="Arial" pitchFamily="34" charset="0"/>
                <a:ea typeface="ヒラギノ角ゴ Pro W3" charset="-128"/>
                <a:cs typeface="ヒラギノ角ゴ Pro W3" charset="-128"/>
              </a:rPr>
              <a:t>Som utsatt kan man tänka att jag borde ha vetat bättre än </a:t>
            </a:r>
          </a:p>
          <a:p>
            <a:pPr marL="171450" indent="-171450">
              <a:buFont typeface="Arial" panose="020B0604020202020204" pitchFamily="34" charset="0"/>
              <a:buChar char="•"/>
            </a:pPr>
            <a:r>
              <a:rPr lang="sv-SE" sz="1200" kern="1200" dirty="0">
                <a:solidFill>
                  <a:schemeClr val="tx1"/>
                </a:solidFill>
                <a:effectLst/>
                <a:latin typeface="Arial" pitchFamily="34" charset="0"/>
                <a:ea typeface="ヒラギノ角ゴ Pro W3" charset="-128"/>
                <a:cs typeface="ヒラギノ角ゴ Pro W3" charset="-128"/>
              </a:rPr>
              <a:t>att ha de där byxorna på mig,</a:t>
            </a:r>
          </a:p>
          <a:p>
            <a:pPr marL="171450" indent="-171450">
              <a:buFont typeface="Arial" panose="020B0604020202020204" pitchFamily="34" charset="0"/>
              <a:buChar char="•"/>
            </a:pPr>
            <a:r>
              <a:rPr lang="sv-SE" sz="1200" kern="1200" dirty="0">
                <a:solidFill>
                  <a:schemeClr val="tx1"/>
                </a:solidFill>
                <a:effectLst/>
                <a:latin typeface="Arial" pitchFamily="34" charset="0"/>
                <a:ea typeface="ヒラギノ角ゴ Pro W3" charset="-128"/>
                <a:cs typeface="ヒラギノ角ゴ Pro W3" charset="-128"/>
              </a:rPr>
              <a:t>eller åka hiss med en viss kollega, </a:t>
            </a:r>
          </a:p>
          <a:p>
            <a:pPr marL="171450" indent="-171450">
              <a:buFont typeface="Arial" panose="020B0604020202020204" pitchFamily="34" charset="0"/>
              <a:buChar char="•"/>
            </a:pPr>
            <a:r>
              <a:rPr lang="sv-SE" sz="1200" kern="1200" dirty="0">
                <a:solidFill>
                  <a:schemeClr val="tx1"/>
                </a:solidFill>
                <a:effectLst/>
                <a:latin typeface="Arial" pitchFamily="34" charset="0"/>
                <a:ea typeface="ヒラギノ角ゴ Pro W3" charset="-128"/>
                <a:cs typeface="ヒラギノ角ゴ Pro W3" charset="-128"/>
              </a:rPr>
              <a:t>eller att du inte varit tillräcklig tydlig.</a:t>
            </a:r>
          </a:p>
          <a:p>
            <a:pPr marL="0" indent="0">
              <a:buFont typeface="Arial" panose="020B0604020202020204" pitchFamily="34" charset="0"/>
              <a:buNone/>
            </a:pPr>
            <a:endParaRPr lang="sv-SE" sz="1200" kern="1200" dirty="0">
              <a:solidFill>
                <a:schemeClr val="tx1"/>
              </a:solidFill>
              <a:effectLst/>
              <a:latin typeface="Arial" pitchFamily="34" charset="0"/>
              <a:ea typeface="ヒラギノ角ゴ Pro W3" charset="-128"/>
              <a:cs typeface="ヒラギノ角ゴ Pro W3" charset="-128"/>
            </a:endParaRPr>
          </a:p>
          <a:p>
            <a:pPr marL="0" indent="0">
              <a:buFont typeface="Arial" panose="020B0604020202020204" pitchFamily="34" charset="0"/>
              <a:buNone/>
            </a:pPr>
            <a:r>
              <a:rPr lang="sv-SE" sz="1200" kern="1200" dirty="0">
                <a:solidFill>
                  <a:schemeClr val="tx1"/>
                </a:solidFill>
                <a:effectLst/>
                <a:latin typeface="Arial" pitchFamily="34" charset="0"/>
                <a:ea typeface="ヒラギノ角ゴ Pro W3" charset="-128"/>
                <a:cs typeface="ヒラギノ角ゴ Pro W3" charset="-128"/>
              </a:rPr>
              <a:t>Många har nämligen en föreställning om hur de skulle agera om det utsatts för något kränkande, att man skulle protestera eller skrika. </a:t>
            </a:r>
            <a:br>
              <a:rPr lang="sv-SE" sz="1200" kern="1200" dirty="0">
                <a:solidFill>
                  <a:schemeClr val="tx1"/>
                </a:solidFill>
                <a:effectLst/>
                <a:latin typeface="Arial" pitchFamily="34" charset="0"/>
                <a:ea typeface="ヒラギノ角ゴ Pro W3" charset="-128"/>
                <a:cs typeface="ヒラギノ角ゴ Pro W3" charset="-128"/>
              </a:rPr>
            </a:br>
            <a:r>
              <a:rPr lang="sv-SE" sz="1200" kern="1200" dirty="0">
                <a:solidFill>
                  <a:schemeClr val="tx1"/>
                </a:solidFill>
                <a:effectLst/>
                <a:latin typeface="Arial" pitchFamily="34" charset="0"/>
                <a:ea typeface="ヒラギノ角ゴ Pro W3" charset="-128"/>
                <a:cs typeface="ヒラギノ角ゴ Pro W3" charset="-128"/>
              </a:rPr>
              <a:t>Men många reagerar inte som de trott när de blir chockade eller skrämda, utan blir istället tysta och passiva, </a:t>
            </a:r>
            <a:br>
              <a:rPr lang="sv-SE" sz="1200" kern="1200" dirty="0">
                <a:solidFill>
                  <a:schemeClr val="tx1"/>
                </a:solidFill>
                <a:effectLst/>
                <a:latin typeface="Arial" pitchFamily="34" charset="0"/>
                <a:ea typeface="ヒラギノ角ゴ Pro W3" charset="-128"/>
                <a:cs typeface="ヒラギノ角ゴ Pro W3" charset="-128"/>
              </a:rPr>
            </a:br>
            <a:r>
              <a:rPr lang="sv-SE" sz="1200" kern="1200" dirty="0">
                <a:solidFill>
                  <a:schemeClr val="tx1"/>
                </a:solidFill>
                <a:effectLst/>
                <a:latin typeface="Arial" pitchFamily="34" charset="0"/>
                <a:ea typeface="ヒラギノ角ゴ Pro W3" charset="-128"/>
                <a:cs typeface="ヒラギノ角ゴ Pro W3" charset="-128"/>
              </a:rPr>
              <a:t>och kan då känna att man kanske låtit förövaren tro att man var med på det. </a:t>
            </a:r>
          </a:p>
          <a:p>
            <a:pPr marL="0" indent="0">
              <a:buFont typeface="Arial" panose="020B0604020202020204" pitchFamily="34" charset="0"/>
              <a:buNone/>
            </a:pPr>
            <a:endParaRPr lang="sv-SE" sz="1200" kern="1200" dirty="0">
              <a:solidFill>
                <a:schemeClr val="tx1"/>
              </a:solidFill>
              <a:effectLst/>
              <a:latin typeface="Arial" pitchFamily="34" charset="0"/>
              <a:ea typeface="ヒラギノ角ゴ Pro W3" charset="-128"/>
              <a:cs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a:solidFill>
                  <a:srgbClr val="474746"/>
                </a:solidFill>
              </a:rPr>
              <a:t>Skydda arbetsgivaren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ヒラギノ角ゴ Pro W3" charset="-128"/>
                <a:cs typeface="ヒラギノ角ゴ Pro W3" charset="-128"/>
              </a:rPr>
              <a:t>Många gillar sin arbetsgivare i stort, vill inte smutskasta, och skapa negativ uppmärksamhet.</a:t>
            </a:r>
          </a:p>
          <a:p>
            <a:pPr marL="0" indent="0">
              <a:buFont typeface="Arial" panose="020B0604020202020204" pitchFamily="34" charset="0"/>
              <a:buNone/>
            </a:pPr>
            <a:endParaRPr lang="sv-SE" sz="1200" kern="1200" dirty="0">
              <a:solidFill>
                <a:schemeClr val="tx1"/>
              </a:solidFill>
              <a:effectLst/>
              <a:latin typeface="Arial" pitchFamily="34" charset="0"/>
              <a:ea typeface="ヒラギノ角ゴ Pro W3" charset="-128"/>
              <a:cs typeface="ヒラギノ角ゴ Pro W3" charset="-128"/>
            </a:endParaRPr>
          </a:p>
          <a:p>
            <a:pPr marL="0" indent="0">
              <a:buFont typeface="Arial" panose="020B0604020202020204" pitchFamily="34" charset="0"/>
              <a:buNone/>
            </a:pPr>
            <a:r>
              <a:rPr lang="sv-SE" sz="1200" kern="1200" dirty="0">
                <a:solidFill>
                  <a:schemeClr val="tx1"/>
                </a:solidFill>
                <a:effectLst/>
                <a:latin typeface="Arial" pitchFamily="34" charset="0"/>
                <a:ea typeface="ヒラギノ角ゴ Pro W3" charset="-128"/>
                <a:cs typeface="ヒラギノ角ゴ Pro W3" charset="-128"/>
              </a:rPr>
              <a:t>(Ytterligare anledningar till att det är svårt att säga ifrån kan finnas som ex: </a:t>
            </a:r>
            <a:br>
              <a:rPr lang="sv-SE" sz="1200" kern="1200" dirty="0">
                <a:solidFill>
                  <a:schemeClr val="tx1"/>
                </a:solidFill>
                <a:effectLst/>
                <a:latin typeface="Arial" pitchFamily="34" charset="0"/>
                <a:ea typeface="ヒラギノ角ゴ Pro W3" charset="-128"/>
                <a:cs typeface="ヒラギノ角ゴ Pro W3" charset="-128"/>
              </a:rPr>
            </a:br>
            <a:endParaRPr lang="sv-SE" sz="1200" kern="1200" dirty="0">
              <a:solidFill>
                <a:schemeClr val="tx1"/>
              </a:solidFill>
              <a:effectLst/>
              <a:latin typeface="Arial" pitchFamily="34" charset="0"/>
              <a:ea typeface="ヒラギノ角ゴ Pro W3" charset="-128"/>
              <a:cs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a:solidFill>
                  <a:schemeClr val="tx1"/>
                </a:solidFill>
                <a:effectLst/>
                <a:latin typeface="Arial" pitchFamily="34" charset="0"/>
                <a:ea typeface="ヒラギノ角ゴ Pro W3" charset="-128"/>
                <a:cs typeface="ヒラギノ角ゴ Pro W3" charset="-128"/>
              </a:rPr>
              <a:t>Offerrollen</a:t>
            </a:r>
            <a:br>
              <a:rPr lang="sv-SE" sz="1200" kern="1200" dirty="0">
                <a:solidFill>
                  <a:schemeClr val="tx1"/>
                </a:solidFill>
                <a:effectLst/>
                <a:latin typeface="Arial" pitchFamily="34" charset="0"/>
                <a:ea typeface="ヒラギノ角ゴ Pro W3" charset="-128"/>
                <a:cs typeface="ヒラギノ角ゴ Pro W3" charset="-128"/>
              </a:rPr>
            </a:br>
            <a:r>
              <a:rPr lang="sv-SE" sz="1200" kern="1200" dirty="0">
                <a:solidFill>
                  <a:schemeClr val="tx1"/>
                </a:solidFill>
                <a:effectLst/>
                <a:latin typeface="Arial" pitchFamily="34" charset="0"/>
                <a:ea typeface="ヒラギノ角ゴ Pro W3" charset="-128"/>
                <a:cs typeface="ヒラギノ角ゴ Pro W3" charset="-128"/>
              </a:rPr>
              <a:t>Ytterligare en förklaring är att kränkningar, trakasserier och våld kan göra att du som utsatt känner dig som ett offer, både att du själv ger dig den rollen och får den av omgivningen. Eftersom få personer vill se sig själva som offer och därmed erkänna att man är utsatt för förtryck och maktövertag, vägrar man kanske att inse vad som hände. Man förminskar sina känslor och slätar över det som har hänt och anmäler därför inte.</a:t>
            </a:r>
          </a:p>
          <a:p>
            <a:pPr marL="0" indent="0">
              <a:buFont typeface="Wingdings" panose="05000000000000000000" pitchFamily="2" charset="2"/>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Arial" pitchFamily="34" charset="0"/>
                <a:ea typeface="ヒラギノ角ゴ Pro W3" charset="-128"/>
                <a:cs typeface="ヒラギノ角ゴ Pro W3" charset="-128"/>
              </a:rPr>
              <a:t>Party-</a:t>
            </a:r>
            <a:r>
              <a:rPr lang="sv-SE" sz="1200" b="1" kern="1200" dirty="0" err="1">
                <a:solidFill>
                  <a:schemeClr val="tx1"/>
                </a:solidFill>
                <a:effectLst/>
                <a:latin typeface="Arial" pitchFamily="34" charset="0"/>
                <a:ea typeface="ヒラギノ角ゴ Pro W3" charset="-128"/>
                <a:cs typeface="ヒラギノ角ゴ Pro W3" charset="-128"/>
              </a:rPr>
              <a:t>pooper</a:t>
            </a:r>
            <a:r>
              <a:rPr lang="sv-SE" sz="1200" b="1" kern="1200" dirty="0">
                <a:solidFill>
                  <a:schemeClr val="tx1"/>
                </a:solidFill>
                <a:effectLst/>
                <a:latin typeface="Arial" pitchFamily="34" charset="0"/>
                <a:ea typeface="ヒラギノ角ゴ Pro W3" charset="-128"/>
                <a:cs typeface="ヒラギノ角ゴ Pro W3" charset="-128"/>
              </a:rPr>
              <a:t>/”</a:t>
            </a:r>
            <a:r>
              <a:rPr lang="sv-SE" sz="1200" b="1" kern="1200" dirty="0">
                <a:solidFill>
                  <a:schemeClr val="tx1"/>
                </a:solidFill>
                <a:effectLst/>
                <a:highlight>
                  <a:srgbClr val="FFFF00"/>
                </a:highlight>
                <a:latin typeface="Arial" pitchFamily="34" charset="0"/>
                <a:ea typeface="ヒラギノ角ゴ Pro W3" charset="-128"/>
                <a:cs typeface="ヒラギノ角ゴ Pro W3" charset="-128"/>
              </a:rPr>
              <a:t>tråkmåns eller festsabotör”</a:t>
            </a:r>
            <a:br>
              <a:rPr lang="sv-SE" sz="1200" kern="1200" dirty="0">
                <a:solidFill>
                  <a:schemeClr val="tx1"/>
                </a:solidFill>
                <a:effectLst/>
                <a:latin typeface="Arial" pitchFamily="34" charset="0"/>
                <a:ea typeface="ヒラギノ角ゴ Pro W3" charset="-128"/>
                <a:cs typeface="ヒラギノ角ゴ Pro W3" charset="-128"/>
              </a:rPr>
            </a:br>
            <a:r>
              <a:rPr lang="sv-SE" sz="1200" kern="1200" dirty="0">
                <a:solidFill>
                  <a:schemeClr val="tx1"/>
                </a:solidFill>
                <a:effectLst/>
                <a:latin typeface="Arial" pitchFamily="34" charset="0"/>
                <a:ea typeface="ヒラギノ角ゴ Pro W3" charset="-128"/>
                <a:cs typeface="ヒラギノ角ゴ Pro W3" charset="-128"/>
              </a:rPr>
              <a:t>Du vill inte vara den som förstör stämningen på en AW, fikastund eller i ett trevligt sammanhang genom att påtala att ett skämt är osmakligt eller otrevligt.)</a:t>
            </a:r>
          </a:p>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215291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Anmälan kan vara både muntlig och skriftlig, men om man ska gå vidare med en utredning är det bra att få in anmälan skriftligt i IT systemet för arbetsskador och tillbud</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Vad ska jag göra om jag utsätts? </a:t>
            </a: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1. Markera att </a:t>
            </a:r>
            <a:r>
              <a:rPr lang="sv-SE" sz="1200" kern="1200" dirty="0">
                <a:solidFill>
                  <a:schemeClr val="tx1"/>
                </a:solidFill>
                <a:latin typeface="+mn-lt"/>
                <a:ea typeface="+mn-ea"/>
                <a:cs typeface="+mn-cs"/>
              </a:rPr>
              <a:t>beteendet/handlingen inte är ok, att du inte accepterar det.</a:t>
            </a:r>
            <a:br>
              <a:rPr lang="sv-SE" sz="1200" kern="1200" dirty="0">
                <a:solidFill>
                  <a:schemeClr val="tx1"/>
                </a:solidFill>
                <a:latin typeface="+mn-lt"/>
                <a:ea typeface="+mn-ea"/>
                <a:cs typeface="+mn-cs"/>
              </a:rPr>
            </a:b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2. Dokumentera gärna det som hänt så att när du anmäler det är lättare för dig att förmedla detaljerna om det inträffade som kan vara av stor betydelse. Dröj inte för länge med att anmäla det inträffade, svårt att utreda om det gått för lång tid.</a:t>
            </a:r>
            <a:br>
              <a:rPr lang="sv-SE" sz="1200" kern="1200" dirty="0">
                <a:solidFill>
                  <a:schemeClr val="tx1"/>
                </a:solidFill>
                <a:latin typeface="+mn-lt"/>
                <a:ea typeface="+mn-ea"/>
                <a:cs typeface="+mn-cs"/>
              </a:rPr>
            </a:br>
            <a:br>
              <a:rPr lang="sv-SE" sz="1200" kern="1200" dirty="0">
                <a:solidFill>
                  <a:schemeClr val="tx1"/>
                </a:solidFill>
                <a:latin typeface="+mn-lt"/>
                <a:ea typeface="+mn-ea"/>
                <a:cs typeface="+mn-cs"/>
              </a:rPr>
            </a:br>
            <a:r>
              <a:rPr lang="sv-SE" sz="1200" b="0" i="0" u="none" strike="noStrike" kern="1200" dirty="0">
                <a:solidFill>
                  <a:schemeClr val="tx1"/>
                </a:solidFill>
                <a:effectLst/>
                <a:latin typeface="+mn-lt"/>
                <a:ea typeface="+mn-ea"/>
                <a:cs typeface="+mn-cs"/>
              </a:rPr>
              <a:t>3. Om du inte själv kan tala om för den som utsätter dig för kränkningar/trakasserier, anmäl till din chef.  Har du frågor om rutiner och hantering innan du vill anmäla kan du pratat med din chef eller HR. Vill du ha individuellt stöd ta kontakt med facklig representant.</a:t>
            </a:r>
          </a:p>
          <a:p>
            <a:endParaRPr lang="sv-SE" sz="1200" b="1" kern="1200" dirty="0">
              <a:solidFill>
                <a:schemeClr val="tx1"/>
              </a:solidFill>
              <a:latin typeface="+mn-lt"/>
              <a:ea typeface="+mn-ea"/>
              <a:cs typeface="+mn-cs"/>
            </a:endParaRPr>
          </a:p>
          <a:p>
            <a:r>
              <a:rPr lang="sv-SE" dirty="0"/>
              <a:t>4. Är du utsatt av din chef anmäl till överordnad chef, behöver du stöd för att anmäla eller kontaktuppgifter till överordnad chef ta kontakt med HR eller din fackliga organisation </a:t>
            </a:r>
          </a:p>
          <a:p>
            <a:endParaRPr lang="sv-SE" dirty="0"/>
          </a:p>
          <a:p>
            <a:r>
              <a:rPr lang="sv-SE" dirty="0"/>
              <a:t>5. Den som anmäler men även den som blir anmäld har rätt att bli erbjuden samtalsstöd under utredningens gång via Falck eller Företagshälsovården. Det går även att få stöd av facklig representant. </a:t>
            </a:r>
          </a:p>
          <a:p>
            <a:r>
              <a:rPr lang="sv-SE" dirty="0"/>
              <a:t> </a:t>
            </a:r>
          </a:p>
          <a:p>
            <a:endParaRPr lang="sv-SE" dirty="0"/>
          </a:p>
          <a:p>
            <a:endParaRPr lang="sv-SE" dirty="0"/>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422962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sz="1200" kern="1200" dirty="0">
                <a:solidFill>
                  <a:schemeClr val="tx1"/>
                </a:solidFill>
                <a:effectLst/>
                <a:latin typeface="+mn-lt"/>
                <a:ea typeface="+mn-ea"/>
                <a:cs typeface="+mn-cs"/>
              </a:rPr>
              <a:t>När chef får veta att kränkande särbehandling möjligen förekommit, så ska chefen </a:t>
            </a:r>
            <a:r>
              <a:rPr lang="sv-SE" sz="1200" b="0" kern="1200" dirty="0">
                <a:solidFill>
                  <a:schemeClr val="tx1"/>
                </a:solidFill>
                <a:effectLst/>
                <a:latin typeface="+mn-lt"/>
                <a:ea typeface="+mn-ea"/>
                <a:cs typeface="+mn-cs"/>
              </a:rPr>
              <a:t>skyndsamt utreda omständigheterna</a:t>
            </a:r>
            <a:r>
              <a:rPr lang="sv-SE" sz="1200" kern="1200" dirty="0">
                <a:solidFill>
                  <a:schemeClr val="tx1"/>
                </a:solidFill>
                <a:effectLst/>
                <a:latin typeface="+mn-lt"/>
                <a:ea typeface="+mn-ea"/>
                <a:cs typeface="+mn-cs"/>
              </a:rPr>
              <a:t>. </a:t>
            </a:r>
          </a:p>
          <a:p>
            <a:pPr marL="228600" indent="-228600">
              <a:buAutoNum type="arabicPeriod"/>
            </a:pPr>
            <a:r>
              <a:rPr lang="sv-SE" sz="1200" kern="1200" dirty="0">
                <a:solidFill>
                  <a:schemeClr val="tx1"/>
                </a:solidFill>
                <a:effectLst/>
                <a:latin typeface="+mn-lt"/>
                <a:ea typeface="+mn-ea"/>
                <a:cs typeface="+mn-cs"/>
              </a:rPr>
              <a:t>Ta kontakt med HR och prata om vilket sätt utredningen bör ske. Om chef kan hålla samtalen själv eller om chef tillsammans med HR håller i samtalen, eller om man tror det finns anledning till att två HR-specialister ska hålla i samtalen (är det chef som anmäls, bör det alltid vara två neutrala HR-specialister som utreder) </a:t>
            </a:r>
          </a:p>
          <a:p>
            <a:pPr marL="228600" indent="-228600">
              <a:buAutoNum type="arabicPeriod"/>
            </a:pPr>
            <a:endParaRPr lang="sv-SE"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0" u="none" kern="1200" dirty="0">
                <a:solidFill>
                  <a:schemeClr val="tx1"/>
                </a:solidFill>
                <a:effectLst/>
                <a:latin typeface="+mn-lt"/>
                <a:ea typeface="+mn-ea"/>
                <a:cs typeface="+mn-cs"/>
              </a:rPr>
              <a:t>En utredningen bygger på samtal, </a:t>
            </a:r>
            <a:r>
              <a:rPr lang="sv-SE" sz="1200" kern="1200" dirty="0">
                <a:solidFill>
                  <a:schemeClr val="tx1"/>
                </a:solidFill>
                <a:effectLst/>
                <a:latin typeface="+mn-lt"/>
                <a:ea typeface="+mn-ea"/>
                <a:cs typeface="+mn-cs"/>
              </a:rPr>
              <a:t>med såväl den som upplever sig utsatt, som den som är anmäld. Bägge parter har rätt att ge sin version av omständigheterna och framföra </a:t>
            </a:r>
            <a:r>
              <a:rPr lang="sv-SE" sz="1200" kern="1200" dirty="0" err="1">
                <a:solidFill>
                  <a:schemeClr val="tx1"/>
                </a:solidFill>
                <a:effectLst/>
                <a:latin typeface="+mn-lt"/>
                <a:ea typeface="+mn-ea"/>
                <a:cs typeface="+mn-cs"/>
              </a:rPr>
              <a:t>ev</a:t>
            </a:r>
            <a:r>
              <a:rPr lang="sv-SE" sz="1200" kern="1200" dirty="0">
                <a:solidFill>
                  <a:schemeClr val="tx1"/>
                </a:solidFill>
                <a:effectLst/>
                <a:latin typeface="+mn-lt"/>
                <a:ea typeface="+mn-ea"/>
                <a:cs typeface="+mn-cs"/>
              </a:rPr>
              <a:t> bevis som ex vittnen, mail, sms osv.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viktigt att den/de som utreder är </a:t>
            </a:r>
            <a:r>
              <a:rPr lang="sv-SE" sz="1200" b="0" kern="1200" dirty="0">
                <a:solidFill>
                  <a:schemeClr val="tx1"/>
                </a:solidFill>
                <a:effectLst/>
                <a:latin typeface="+mn-lt"/>
                <a:ea typeface="+mn-ea"/>
                <a:cs typeface="+mn-cs"/>
              </a:rPr>
              <a:t>opartiska</a:t>
            </a:r>
            <a:r>
              <a:rPr lang="sv-SE" sz="1200" kern="1200" dirty="0">
                <a:solidFill>
                  <a:schemeClr val="tx1"/>
                </a:solidFill>
                <a:effectLst/>
                <a:latin typeface="+mn-lt"/>
                <a:ea typeface="+mn-ea"/>
                <a:cs typeface="+mn-cs"/>
              </a:rPr>
              <a:t> och inte väljer någons sida utan att båda parter behandlas på ett bra sätt.</a:t>
            </a:r>
            <a:br>
              <a:rPr lang="sv-SE" sz="1200" kern="1200" dirty="0">
                <a:solidFill>
                  <a:schemeClr val="tx1"/>
                </a:solidFill>
                <a:effectLst/>
                <a:latin typeface="+mn-lt"/>
                <a:ea typeface="+mn-ea"/>
                <a:cs typeface="+mn-cs"/>
              </a:rPr>
            </a:br>
            <a:r>
              <a:rPr lang="sv-SE" sz="1200" b="0" kern="1200" dirty="0">
                <a:solidFill>
                  <a:schemeClr val="tx1"/>
                </a:solidFill>
                <a:effectLst/>
                <a:latin typeface="+mn-lt"/>
                <a:ea typeface="+mn-ea"/>
                <a:cs typeface="+mn-cs"/>
              </a:rPr>
              <a:t>Parterna kan ta kontakt med fackliga </a:t>
            </a:r>
            <a:r>
              <a:rPr lang="sv-SE" sz="1200" kern="1200" dirty="0">
                <a:solidFill>
                  <a:schemeClr val="tx1"/>
                </a:solidFill>
                <a:effectLst/>
                <a:latin typeface="+mn-lt"/>
                <a:ea typeface="+mn-ea"/>
                <a:cs typeface="+mn-cs"/>
              </a:rPr>
              <a:t>företrädare för att få </a:t>
            </a:r>
            <a:r>
              <a:rPr lang="sv-SE" sz="1200" b="0" kern="1200" dirty="0">
                <a:solidFill>
                  <a:schemeClr val="tx1"/>
                </a:solidFill>
                <a:effectLst/>
                <a:latin typeface="+mn-lt"/>
                <a:ea typeface="+mn-ea"/>
                <a:cs typeface="+mn-cs"/>
              </a:rPr>
              <a:t>stöd under samtal</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samt i övrig hantering.</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För att kunna göra en utredning krävs det att man vet vilka som är involverade, vilket innebär att en </a:t>
            </a:r>
            <a:r>
              <a:rPr lang="sv-SE" sz="1200" b="0" u="none" kern="1200" dirty="0">
                <a:solidFill>
                  <a:schemeClr val="tx1"/>
                </a:solidFill>
                <a:effectLst/>
                <a:latin typeface="+mn-lt"/>
                <a:ea typeface="+mn-ea"/>
                <a:cs typeface="+mn-cs"/>
              </a:rPr>
              <a:t>anmälan inte kan vara anonym</a:t>
            </a:r>
            <a:r>
              <a:rPr lang="sv-SE" sz="1200" u="sng" kern="1200" dirty="0">
                <a:solidFill>
                  <a:schemeClr val="tx1"/>
                </a:solidFill>
                <a:effectLst/>
                <a:latin typeface="+mn-lt"/>
                <a:ea typeface="+mn-ea"/>
                <a:cs typeface="+mn-cs"/>
              </a:rPr>
              <a:t>.</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0" indent="0">
              <a:buNone/>
            </a:pPr>
            <a:r>
              <a:rPr lang="sv-SE" sz="1200" kern="1200" dirty="0">
                <a:solidFill>
                  <a:schemeClr val="tx1"/>
                </a:solidFill>
                <a:effectLst/>
                <a:latin typeface="+mn-lt"/>
                <a:ea typeface="+mn-ea"/>
                <a:cs typeface="+mn-cs"/>
              </a:rPr>
              <a:t>4. Chef eller chefs överordnade ska omgående </a:t>
            </a:r>
            <a:r>
              <a:rPr lang="sv-SE" sz="1200" u="none" kern="1200" dirty="0">
                <a:solidFill>
                  <a:schemeClr val="tx1"/>
                </a:solidFill>
                <a:effectLst/>
                <a:latin typeface="+mn-lt"/>
                <a:ea typeface="+mn-ea"/>
                <a:cs typeface="+mn-cs"/>
              </a:rPr>
              <a:t>erbjuda båda parterna stöd, exempelvis via företagshälsovården eller Falck</a:t>
            </a:r>
            <a:endParaRPr lang="sv-SE" sz="1200" kern="1200" dirty="0">
              <a:solidFill>
                <a:schemeClr val="tx1"/>
              </a:solidFill>
              <a:effectLst/>
              <a:latin typeface="+mn-lt"/>
              <a:ea typeface="+mn-ea"/>
              <a:cs typeface="+mn-cs"/>
            </a:endParaRPr>
          </a:p>
          <a:p>
            <a:pPr marL="0" indent="0">
              <a:buNone/>
            </a:pPr>
            <a:endParaRPr lang="sv-SE" sz="1200" kern="1200" dirty="0">
              <a:solidFill>
                <a:schemeClr val="tx1"/>
              </a:solidFill>
              <a:effectLst/>
              <a:latin typeface="+mn-lt"/>
              <a:ea typeface="+mn-ea"/>
              <a:cs typeface="+mn-cs"/>
            </a:endParaRPr>
          </a:p>
          <a:p>
            <a:pPr marL="0" indent="0">
              <a:buNone/>
            </a:pPr>
            <a:r>
              <a:rPr lang="sv-SE" sz="1200" kern="1200" dirty="0">
                <a:solidFill>
                  <a:schemeClr val="tx1"/>
                </a:solidFill>
                <a:effectLst/>
                <a:latin typeface="+mn-lt"/>
                <a:ea typeface="+mn-ea"/>
                <a:cs typeface="+mn-cs"/>
              </a:rPr>
              <a:t>5. Arbetsgivaren får inte utsätta anmälaren för negativa handlingar på grund av en anmälan. </a:t>
            </a:r>
          </a:p>
          <a:p>
            <a:pPr marL="0" indent="0">
              <a:buNone/>
            </a:pPr>
            <a:br>
              <a:rPr lang="sv-SE" sz="1200"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Om en utredning har gjorts är det viktigt med uppföljningar för att säkerställa arbetsmiljön.</a:t>
            </a:r>
          </a:p>
          <a:p>
            <a:pPr marL="0" marR="0" lvl="0" indent="0" algn="l" defTabSz="457200" rtl="0" eaLnBrk="1" fontAlgn="auto" latinLnBrk="0" hangingPunct="1">
              <a:lnSpc>
                <a:spcPct val="100000"/>
              </a:lnSpc>
              <a:spcBef>
                <a:spcPts val="0"/>
              </a:spcBef>
              <a:spcAft>
                <a:spcPts val="0"/>
              </a:spcAft>
              <a:buClrTx/>
              <a:buSzTx/>
              <a:buFontTx/>
              <a:buNone/>
              <a:tabLst/>
              <a:defRPr/>
            </a:pPr>
            <a:br>
              <a:rPr lang="sv-SE" sz="1200" b="0" i="0" u="none" strike="noStrike" kern="1200" dirty="0">
                <a:solidFill>
                  <a:schemeClr val="tx1"/>
                </a:solidFill>
                <a:effectLst/>
                <a:latin typeface="+mn-lt"/>
                <a:ea typeface="+mn-ea"/>
                <a:cs typeface="+mn-cs"/>
              </a:rPr>
            </a:br>
            <a:r>
              <a:rPr lang="sv-SE" sz="1200" kern="1200" dirty="0">
                <a:solidFill>
                  <a:schemeClr val="tx1"/>
                </a:solidFill>
                <a:effectLst/>
                <a:latin typeface="Arial" pitchFamily="34" charset="0"/>
                <a:ea typeface="ヒラギノ角ゴ Pro W3" charset="-128"/>
                <a:cs typeface="ヒラギノ角ゴ Pro W3" charset="-128"/>
              </a:rPr>
              <a:t>Att trakasserier förekommer är </a:t>
            </a:r>
            <a:r>
              <a:rPr lang="sv-SE" sz="1200" b="0" kern="1200" dirty="0">
                <a:solidFill>
                  <a:schemeClr val="tx1"/>
                </a:solidFill>
                <a:effectLst/>
                <a:latin typeface="Arial" pitchFamily="34" charset="0"/>
                <a:ea typeface="ヒラギノ角ゴ Pro W3" charset="-128"/>
                <a:cs typeface="ヒラギノ角ゴ Pro W3" charset="-128"/>
              </a:rPr>
              <a:t>ofta en signal om att det finns problem på arbetsplatsen</a:t>
            </a:r>
            <a:r>
              <a:rPr lang="sv-SE" sz="1200" kern="1200" dirty="0">
                <a:solidFill>
                  <a:schemeClr val="tx1"/>
                </a:solidFill>
                <a:effectLst/>
                <a:latin typeface="Arial" pitchFamily="34" charset="0"/>
                <a:ea typeface="ヒラギノ角ゴ Pro W3" charset="-128"/>
                <a:cs typeface="ヒラギノ角ゴ Pro W3" charset="-128"/>
              </a:rPr>
              <a:t>, det är ofta inte ett </a:t>
            </a:r>
            <a:r>
              <a:rPr lang="sv-SE" sz="1200" i="0" kern="1200" dirty="0">
                <a:solidFill>
                  <a:schemeClr val="tx1"/>
                </a:solidFill>
                <a:effectLst/>
                <a:latin typeface="Arial" pitchFamily="34" charset="0"/>
                <a:ea typeface="ヒラギノ角ゴ Pro W3" charset="-128"/>
                <a:cs typeface="ヒラギノ角ゴ Pro W3" charset="-128"/>
              </a:rPr>
              <a:t>individproblem. </a:t>
            </a:r>
            <a:br>
              <a:rPr lang="sv-SE" sz="1200" kern="1200" dirty="0">
                <a:solidFill>
                  <a:schemeClr val="tx1"/>
                </a:solidFill>
                <a:effectLst/>
                <a:latin typeface="Arial" pitchFamily="34" charset="0"/>
                <a:ea typeface="ヒラギノ角ゴ Pro W3" charset="-128"/>
                <a:cs typeface="ヒラギノ角ゴ Pro W3" charset="-128"/>
              </a:rPr>
            </a:br>
            <a:r>
              <a:rPr lang="sv-SE" sz="1200" kern="1200" dirty="0">
                <a:solidFill>
                  <a:schemeClr val="tx1"/>
                </a:solidFill>
                <a:effectLst/>
                <a:latin typeface="Arial" pitchFamily="34" charset="0"/>
                <a:ea typeface="ヒラギノ角ゴ Pro W3" charset="-128"/>
                <a:cs typeface="ヒラギノ角ゴ Pro W3" charset="-128"/>
              </a:rPr>
              <a:t>Arbetsgivaren behöver då jobba med förebyggande insatser som till exempel information och utbildning av medarbetare och chefer. </a:t>
            </a:r>
            <a:endParaRPr lang="sv-SE" dirty="0"/>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15</a:t>
            </a:fld>
            <a:endParaRPr lang="sv-SE"/>
          </a:p>
        </p:txBody>
      </p:sp>
    </p:spTree>
    <p:extLst>
      <p:ext uri="{BB962C8B-B14F-4D97-AF65-F5344CB8AC3E}">
        <p14:creationId xmlns:p14="http://schemas.microsoft.com/office/powerpoint/2010/main" val="177851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alltid möjlighet för medarbetare att få stöd av Falck </a:t>
            </a:r>
            <a:r>
              <a:rPr lang="sv-SE" dirty="0" err="1"/>
              <a:t>Healtcare</a:t>
            </a:r>
            <a:r>
              <a:rPr lang="sv-SE" dirty="0"/>
              <a:t>, här ringer medarbetaren helt anonymt och arbetsgivaren får ingen återkoppling.</a:t>
            </a:r>
          </a:p>
          <a:p>
            <a:endParaRPr lang="sv-SE" dirty="0"/>
          </a:p>
          <a:p>
            <a:endParaRPr lang="sv-SE" dirty="0"/>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101366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23415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defTabSz="914400">
              <a:defRPr/>
            </a:pPr>
            <a:r>
              <a:rPr lang="sv-SE" dirty="0"/>
              <a:t>Här finns det möjlighet att välja på 4 </a:t>
            </a:r>
            <a:r>
              <a:rPr lang="sv-SE" dirty="0" err="1"/>
              <a:t>case</a:t>
            </a:r>
            <a:r>
              <a:rPr lang="sv-SE" dirty="0"/>
              <a:t> att prata om i arbetsgruppen.</a:t>
            </a:r>
          </a:p>
          <a:p>
            <a:pPr lvl="0" defTabSz="914400">
              <a:defRPr/>
            </a:pPr>
            <a:endParaRPr lang="sv-SE" dirty="0"/>
          </a:p>
          <a:p>
            <a:pPr>
              <a:defRPr/>
            </a:pPr>
            <a:r>
              <a:rPr lang="sv-SE" dirty="0"/>
              <a:t>Om du inte vill använda </a:t>
            </a:r>
            <a:r>
              <a:rPr lang="sv-SE" dirty="0" err="1"/>
              <a:t>case</a:t>
            </a:r>
            <a:r>
              <a:rPr lang="sv-SE" dirty="0"/>
              <a:t> eller endast vill gå igenom ett </a:t>
            </a:r>
            <a:r>
              <a:rPr lang="sv-SE" dirty="0" err="1"/>
              <a:t>case</a:t>
            </a:r>
            <a:r>
              <a:rPr lang="sv-SE" dirty="0"/>
              <a:t> kan du bara gömma övriga bilder för publiken genom att högerklicka på </a:t>
            </a:r>
            <a:r>
              <a:rPr lang="sv-SE" dirty="0" err="1"/>
              <a:t>ppt</a:t>
            </a:r>
            <a:r>
              <a:rPr lang="sv-SE" dirty="0"/>
              <a:t> bilden och sedan välja, dölj bild. Då döljs bilden för publiken men den ligger kvar som gömd i bildspelet och går att få fram igen. </a:t>
            </a:r>
            <a:endParaRPr lang="sv-SE" dirty="0">
              <a:cs typeface="Calibri"/>
            </a:endParaRPr>
          </a:p>
          <a:p>
            <a:endParaRPr lang="sv-SE" dirty="0"/>
          </a:p>
          <a:p>
            <a:r>
              <a:rPr lang="sv-SE" dirty="0"/>
              <a:t>När ni återsamlas i helgrupp kan du medarbetarna att presentera hur de resonerat kring de olika frågorna (ca. 10 min).</a:t>
            </a:r>
          </a:p>
          <a:p>
            <a:r>
              <a:rPr lang="sv-SE" dirty="0"/>
              <a:t>Tycker de att det var svårt? Varför/varför inte? </a:t>
            </a:r>
          </a:p>
          <a:p>
            <a:endParaRPr lang="sv-SE" dirty="0"/>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307635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884D8632-91DC-4B7D-844E-7F6D1D054674}"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40697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331556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Film som visar fiktiva exempel på situationer gällande kränkande särbehandling. </a:t>
            </a:r>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1043391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Hur tänker ni kring situationen som just beskrivits?</a:t>
            </a:r>
          </a:p>
          <a:p>
            <a:r>
              <a:rPr lang="sv-SE" dirty="0"/>
              <a:t>En omorganisation skapar ofta en oro bland medarbetare, viktigt att ge all den information som finns och även om det inte finns så mycket information att ge, tala om att vi tyvärr just nu inte vet mer men att de kan känna sig trygga med att de får all information ledningen känner till. Försök lägga tid på att gruppen får prata om förändringen och det som skapar oro, säg även till att medarbetarna alltid kan komma o prata med chef ifall de undrar över något och kan även vara aktuellt att erbjuda samtalsstöd ifall du märker att några medarbetare mår dåligt av situationen. </a:t>
            </a:r>
          </a:p>
          <a:p>
            <a:endParaRPr lang="sv-SE" dirty="0"/>
          </a:p>
          <a:p>
            <a:r>
              <a:rPr lang="sv-SE" dirty="0"/>
              <a:t>Sitter chef med när kommentaren sker är det viktigt att som chef gå in och avbryta och tydliggöra att vi inte kommunicerar på det sättet till varandra. Ta även därefter ett enskilt samtal med både parter för att få mer bakgrund varför kommentaren sades och förtydliga för den som sade det att detta inte är ok. Kan även vara bra att senare i storgrupp ta upp hur vi ska bete oss och kommunicera med varandra på arbetsplatsen. Kan vara bra att försöka vara så tydliga som möjligt med vad som ska gälla och kanske ta fram ”spelregler” om vad som gäller här. Om man här använder sig av ord som respektfullt bemötande behöver man ha pratat om och tydliggjort vad vi faktiskt menar med respektfullt beteende, hur beter man sig då?</a:t>
            </a:r>
          </a:p>
          <a:p>
            <a:endParaRPr lang="sv-SE" dirty="0"/>
          </a:p>
          <a:p>
            <a:r>
              <a:rPr lang="sv-SE" b="1" dirty="0"/>
              <a:t>Agerat i Arvids situation?</a:t>
            </a:r>
          </a:p>
          <a:p>
            <a:r>
              <a:rPr lang="sv-SE" dirty="0"/>
              <a:t>Det är bra om Arvid själv klarar av att gå till sin kollega som sa dessa saker och fråga hen varför personen sa på det viset? Varför säger hen sådana kommentarer och att Arvid förklarar hur det påverkar honom och hur han mår. Om Arvid inte klarar av det är det viktigt att Arvid går till sin chef och talar om vad som hänt. Det är bra om Arvid själv gjort anteckningar över vad som hände, vad som sades och datum o tidpunkt. Det är viktigt att Arvid förstår att man inte kan vara anonym utan att chef nu behöver utföra sin utredningsskyldighet genom att prata med kollegan som sagt dessa saker. </a:t>
            </a:r>
            <a:endParaRPr lang="sv-SE" dirty="0">
              <a:cs typeface="Calibri"/>
            </a:endParaRPr>
          </a:p>
          <a:p>
            <a:endParaRPr lang="sv-SE" dirty="0"/>
          </a:p>
          <a:p>
            <a:r>
              <a:rPr lang="sv-SE" dirty="0"/>
              <a:t>Om chef anar att det kan finnas en tystnadskultur på enheten och att hen märker att medarbetare inte kommer till chef, är det viktigt att arbeta med förebyggande insatser i gruppen för att komma bort från tystnadskulturen och få medarbetarna att förstå att det är allas ansvar att vi har en bra arbetsmiljö och att det är viktigt att våga säga ifrån när något inte är ok. </a:t>
            </a:r>
          </a:p>
          <a:p>
            <a:endParaRPr lang="sv-SE" dirty="0"/>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21</a:t>
            </a:fld>
            <a:endParaRPr lang="sv-SE"/>
          </a:p>
        </p:txBody>
      </p:sp>
    </p:spTree>
    <p:extLst>
      <p:ext uri="{BB962C8B-B14F-4D97-AF65-F5344CB8AC3E}">
        <p14:creationId xmlns:p14="http://schemas.microsoft.com/office/powerpoint/2010/main" val="67363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884D8632-91DC-4B7D-844E-7F6D1D054674}"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22</a:t>
            </a:fld>
            <a:endParaRPr lang="sv-SE"/>
          </a:p>
        </p:txBody>
      </p:sp>
    </p:spTree>
    <p:extLst>
      <p:ext uri="{BB962C8B-B14F-4D97-AF65-F5344CB8AC3E}">
        <p14:creationId xmlns:p14="http://schemas.microsoft.com/office/powerpoint/2010/main" val="2513718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Kollegornas agerande: </a:t>
            </a:r>
          </a:p>
          <a:p>
            <a:r>
              <a:rPr lang="sv-SE" dirty="0"/>
              <a:t>Kim utesluts i gemenskapen då hon inte får vara med och diskutera frågan tillsammans med kollegorna. Även om det skulle kunna vara en slump att kollegorna börjar prata om mötet vid lunchrummet när Kim inte är med, så kan de inte bestämma att Kim ska ta på sig arbetsuppgiften. Det är endast chef och Kim som vet hur hennes arbetssituation och arbetsbelastning ser ut och inte kollegorna.</a:t>
            </a:r>
          </a:p>
          <a:p>
            <a:endParaRPr lang="sv-SE" b="1" dirty="0"/>
          </a:p>
          <a:p>
            <a:r>
              <a:rPr lang="sv-SE" b="1" dirty="0"/>
              <a:t>Hur hade ni agerat i Kims situation</a:t>
            </a:r>
          </a:p>
          <a:p>
            <a:r>
              <a:rPr lang="sv-SE" b="0" dirty="0"/>
              <a:t>Om Kim orkar och klarar av det säg ifrån redan vid mötet eller gå till kollegorna efteråt och prata med dem om hennes arbetssituation ut, alternativt prata med en av kollegorna som man har mer förtroende för eller skyddsombud för att tillsammans hjälpas åt med att ta upp det med övriga kollegor. </a:t>
            </a:r>
          </a:p>
          <a:p>
            <a:r>
              <a:rPr lang="sv-SE" b="0" dirty="0"/>
              <a:t>Alternativet är att gå till chef och tala om vad som hände vid mötet och tala om hur mötet upplevdes och att Kim tyckte det var svårt att själv säga ifrån. (utgår ifrån att chef ej var med vid mötet) . Var chef med vid mötet, bör chef stämma av med Kim hur hon ser på det som övriga har sagt, men även bjuda in till dialog för enskilt möte med chef efter mötet (ifall Kim inte vill berätta om sin arbetssituation vid mötet)</a:t>
            </a:r>
          </a:p>
          <a:p>
            <a:endParaRPr lang="sv-SE" b="0" dirty="0"/>
          </a:p>
        </p:txBody>
      </p:sp>
      <p:sp>
        <p:nvSpPr>
          <p:cNvPr id="4" name="Platshållare för datum 3"/>
          <p:cNvSpPr>
            <a:spLocks noGrp="1"/>
          </p:cNvSpPr>
          <p:nvPr>
            <p:ph type="dt" idx="1"/>
          </p:nvPr>
        </p:nvSpPr>
        <p:spPr/>
        <p:txBody>
          <a:bodyPr/>
          <a:lstStyle/>
          <a:p>
            <a:fld id="{884D8632-91DC-4B7D-844E-7F6D1D054674}"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1897868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t>Miriams agerande:</a:t>
            </a:r>
          </a:p>
          <a:p>
            <a:pPr marL="0" indent="0">
              <a:buNone/>
            </a:pPr>
            <a:r>
              <a:rPr lang="sv-SE" dirty="0"/>
              <a:t>Det är vanligt att man blir chockad när något sådant händer och man kommer helt enkelt inte på vad man ska säga vid det tillfället. Det kan även finnas en rädsla för hur den andra personen ska reagera och hur hon kommer bli bemött efteråt ifall hon säger ifrån. </a:t>
            </a:r>
          </a:p>
          <a:p>
            <a:r>
              <a:rPr lang="sv-SE" dirty="0"/>
              <a:t>Det är bra om Miriam själv klarar av att prata med kollegan om hur hon upplever situationen. Om Miriam känner att kollegan inte förstår och inte respekterar hennes känslor, eller om kollegan gjort liknande saker tidigare, alt. att hon inte vågar säga ifrån så bör Miriam gå till chef och tala om vad som hänt. </a:t>
            </a:r>
            <a:endParaRPr lang="sv-SE" dirty="0">
              <a:cs typeface="Calibri"/>
            </a:endParaRPr>
          </a:p>
          <a:p>
            <a:pPr marL="0" indent="0">
              <a:buNone/>
            </a:pPr>
            <a:endParaRPr lang="sv-SE" dirty="0">
              <a:cs typeface="Calibri"/>
            </a:endParaRPr>
          </a:p>
          <a:p>
            <a:r>
              <a:rPr lang="sv-SE" dirty="0"/>
              <a:t>Den utsatta personen definierar vad som är ovälkommet!</a:t>
            </a:r>
            <a:endParaRPr lang="sv-SE" dirty="0">
              <a:cs typeface="Calibri"/>
            </a:endParaRPr>
          </a:p>
          <a:p>
            <a:endParaRPr lang="sv-SE" dirty="0"/>
          </a:p>
          <a:p>
            <a:pPr marL="0" indent="0">
              <a:buNone/>
            </a:pPr>
            <a:r>
              <a:rPr lang="sv-SE" b="1" dirty="0"/>
              <a:t>Kollegors agerande: </a:t>
            </a:r>
          </a:p>
          <a:p>
            <a:pPr marL="0" indent="0">
              <a:buNone/>
            </a:pPr>
            <a:r>
              <a:rPr lang="sv-SE" b="0" dirty="0"/>
              <a:t>Då inte Miriam säger någonting, kan det vara svårt att avgöra ifall hon tycker att beteendet är ok eller inte. Ett förslag är att prata med Miriam i efterhand och fråga hur hon upplevde händelsen. Skulle Miriam säga att hon inte tyckte händelsen var ok, kan kollegan uppmuntra henne att prata med antingen kollegan själv eller chef. Det är alltid den som är utsatt som avgör om den upplever händelsen som kränkande.</a:t>
            </a:r>
          </a:p>
          <a:p>
            <a:pPr marL="0" indent="0">
              <a:buNone/>
            </a:pPr>
            <a:endParaRPr lang="sv-SE" dirty="0"/>
          </a:p>
          <a:p>
            <a:pPr marL="0" indent="0">
              <a:buNone/>
            </a:pPr>
            <a:r>
              <a:rPr lang="sv-SE" b="1" dirty="0"/>
              <a:t>Chefens agerande:</a:t>
            </a:r>
          </a:p>
          <a:p>
            <a:r>
              <a:rPr lang="sv-SE" b="0" dirty="0"/>
              <a:t>När chef får information av Miriam om vad som hänt bör chef informera Miriam att chefs utredningsskyldighet startar där chef behöver undersöka vad som hänt. Detta görs genom enskilda samtal med Miriam och manliga kollegan, så att de båda får ge sin version av vad som hänt. Chef kan kontakta HR för stöd.</a:t>
            </a:r>
            <a:r>
              <a:rPr lang="sv-SE" dirty="0"/>
              <a:t> </a:t>
            </a:r>
            <a:endParaRPr lang="sv-SE" b="0" dirty="0">
              <a:cs typeface="Calibri"/>
            </a:endParaRPr>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1438756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är att </a:t>
            </a:r>
            <a:r>
              <a:rPr lang="sv-SE" sz="1200" b="0" i="0" kern="1200" dirty="0">
                <a:solidFill>
                  <a:schemeClr val="tx1"/>
                </a:solidFill>
                <a:effectLst/>
                <a:latin typeface="+mn-lt"/>
                <a:ea typeface="+mn-ea"/>
                <a:cs typeface="+mn-cs"/>
              </a:rPr>
              <a:t>skapa gemensam reflektion i medarbetargruppen.</a:t>
            </a:r>
            <a:r>
              <a:rPr lang="sv-SE" dirty="0"/>
              <a:t> </a:t>
            </a:r>
            <a:r>
              <a:rPr lang="sv-SE" sz="1200" b="0" i="0" kern="1200" dirty="0">
                <a:solidFill>
                  <a:schemeClr val="tx1"/>
                </a:solidFill>
                <a:effectLst/>
                <a:latin typeface="+mn-lt"/>
                <a:ea typeface="+mn-ea"/>
                <a:cs typeface="+mn-cs"/>
              </a:rPr>
              <a:t>Be medarbetarna att reflektera över ovan frågor i mindre grupper eller enskilt. Här kan det finnas många olika åsikter och synpunkter.</a:t>
            </a:r>
            <a:endParaRPr lang="en-US" dirty="0">
              <a:ea typeface="+mn-ea"/>
              <a:cs typeface="+mn-cs"/>
            </a:endParaRPr>
          </a:p>
          <a:p>
            <a:endParaRPr lang="sv-SE" dirty="0"/>
          </a:p>
          <a:p>
            <a:r>
              <a:rPr lang="sv-SE" dirty="0"/>
              <a:t>1. Hur hade du reagerat om du var personen på bilden/personen som tog emot sms:et?</a:t>
            </a:r>
            <a:endParaRPr lang="en-US" dirty="0">
              <a:cs typeface="Calibri" panose="020F0502020204030204"/>
            </a:endParaRPr>
          </a:p>
          <a:p>
            <a:r>
              <a:rPr lang="sv-SE" dirty="0"/>
              <a:t>2. Anser du att detta oskyldigt flirtande eller trakasserier? Varför? </a:t>
            </a:r>
            <a:endParaRPr lang="sv-SE" dirty="0">
              <a:cs typeface="Calibri" panose="020F0502020204030204"/>
            </a:endParaRPr>
          </a:p>
          <a:p>
            <a:r>
              <a:rPr lang="sv-SE" sz="1200" b="0" i="0" kern="1200" dirty="0">
                <a:solidFill>
                  <a:schemeClr val="tx1"/>
                </a:solidFill>
                <a:effectLst/>
                <a:latin typeface="+mn-lt"/>
                <a:ea typeface="+mn-ea"/>
                <a:cs typeface="+mn-cs"/>
              </a:rPr>
              <a:t>Tydliggör att flört inte är sexuella trakasserier om det är ömsesidigt. Det vill säga om båda parter tycker att beteendet är okej.</a:t>
            </a:r>
            <a:endParaRPr lang="sv-SE" sz="1200" b="0" i="0" kern="1200" dirty="0">
              <a:solidFill>
                <a:schemeClr val="tx1"/>
              </a:solidFill>
              <a:effectLst/>
              <a:latin typeface="+mn-lt"/>
              <a:cs typeface="Calibri"/>
            </a:endParaRPr>
          </a:p>
          <a:p>
            <a:r>
              <a:rPr lang="sv-SE" dirty="0"/>
              <a:t>Det är viktigt att respektera varandra och om någon svarar "nej" så får man respektera det.</a:t>
            </a:r>
            <a:endParaRPr lang="sv-SE" dirty="0">
              <a:cs typeface="Calibri"/>
            </a:endParaRPr>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27</a:t>
            </a:fld>
            <a:endParaRPr lang="sv-SE"/>
          </a:p>
        </p:txBody>
      </p:sp>
    </p:spTree>
    <p:extLst>
      <p:ext uri="{BB962C8B-B14F-4D97-AF65-F5344CB8AC3E}">
        <p14:creationId xmlns:p14="http://schemas.microsoft.com/office/powerpoint/2010/main" val="3465128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Ifall man inte vill ta upp </a:t>
            </a:r>
            <a:r>
              <a:rPr lang="sv-SE" dirty="0" err="1"/>
              <a:t>casen</a:t>
            </a:r>
            <a:r>
              <a:rPr lang="sv-SE" dirty="0"/>
              <a:t> så kan man istället välja ut några av de reflektionsfrågor som kommer på nästkommande två bilder. Antingen kan chef välja ut några av frågorna som ska diskuteras och sedan dela in gruppen i mindre grupper för att de ska börja diskutera frågorna och sedan diskutera vad de kommit fram till i helgrupp. Eller så väljer chef att låta gruppen själv bestämma vilka av frågorna som de vill diskutera och därefter får de prata om frågorna i mindre grupper för att sedan diskutera dem i helgrupp.</a:t>
            </a:r>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28</a:t>
            </a:fld>
            <a:endParaRPr lang="sv-SE"/>
          </a:p>
        </p:txBody>
      </p:sp>
    </p:spTree>
    <p:extLst>
      <p:ext uri="{BB962C8B-B14F-4D97-AF65-F5344CB8AC3E}">
        <p14:creationId xmlns:p14="http://schemas.microsoft.com/office/powerpoint/2010/main" val="915173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Dela in medarbetarna i mindre grupper (ca 4 per grupp) och låt dem diskutera några av reflektionsfrågorna. Antingen väljer du som chef innan ut några frågor du vill medarbetarna ska reflektera kring, eller låter du medarbetarna själva bestämma några stycken som de vill diskutera.</a:t>
            </a:r>
          </a:p>
          <a:p>
            <a:endParaRPr lang="sv-SE" dirty="0"/>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1524433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 in medarbetarna i mindre grupper (ca 4 per grupp) och låt dem diskutera några av reflektionsfrågorna. Antingen väljer du som chef innan ut några frågor du vill medarbetarna ska reflektera kring, eller låter du medarbetarna själva bestämma några stycken som de vill diskutera.</a:t>
            </a:r>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169619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 har </a:t>
            </a:r>
            <a:r>
              <a:rPr lang="en-US" dirty="0" err="1"/>
              <a:t>nolltolerans</a:t>
            </a:r>
            <a:r>
              <a:rPr lang="en-US" dirty="0"/>
              <a:t> </a:t>
            </a:r>
            <a:r>
              <a:rPr lang="en-US" dirty="0" err="1"/>
              <a:t>i</a:t>
            </a:r>
            <a:r>
              <a:rPr lang="en-US" dirty="0"/>
              <a:t> </a:t>
            </a:r>
            <a:r>
              <a:rPr lang="en-US" dirty="0" err="1"/>
              <a:t>Göteborgs</a:t>
            </a:r>
            <a:r>
              <a:rPr lang="en-US" dirty="0"/>
              <a:t> </a:t>
            </a:r>
            <a:r>
              <a:rPr lang="en-US" dirty="0" err="1"/>
              <a:t>stad</a:t>
            </a:r>
            <a:r>
              <a:rPr lang="en-US" dirty="0"/>
              <a:t> mot all form av </a:t>
            </a:r>
            <a:r>
              <a:rPr lang="en-US" dirty="0" err="1"/>
              <a:t>kränkande</a:t>
            </a:r>
            <a:r>
              <a:rPr lang="en-US" dirty="0"/>
              <a:t> </a:t>
            </a:r>
            <a:r>
              <a:rPr lang="en-US" dirty="0" err="1"/>
              <a:t>särbehandling</a:t>
            </a:r>
            <a:r>
              <a:rPr lang="en-US" dirty="0"/>
              <a:t> och </a:t>
            </a:r>
            <a:r>
              <a:rPr lang="en-US" dirty="0" err="1"/>
              <a:t>trakasserier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Utgångspunkter</a:t>
            </a:r>
            <a:r>
              <a:rPr lang="en-US" dirty="0"/>
              <a:t> </a:t>
            </a:r>
            <a:r>
              <a:rPr lang="en-US" dirty="0" err="1"/>
              <a:t>i</a:t>
            </a:r>
            <a:r>
              <a:rPr lang="en-US" dirty="0"/>
              <a:t> </a:t>
            </a:r>
            <a:r>
              <a:rPr lang="en-US" dirty="0" err="1"/>
              <a:t>lagstiftningen</a:t>
            </a:r>
            <a:r>
              <a:rPr lang="en-US" dirty="0"/>
              <a:t> </a:t>
            </a:r>
            <a:r>
              <a:rPr lang="en-US" dirty="0" err="1"/>
              <a:t>är</a:t>
            </a:r>
            <a:r>
              <a:rPr lang="en-US" dirty="0"/>
              <a:t> </a:t>
            </a:r>
            <a:r>
              <a:rPr lang="en-US" dirty="0" err="1"/>
              <a:t>arbetsmiljölagen</a:t>
            </a:r>
            <a:r>
              <a:rPr lang="en-US" dirty="0"/>
              <a:t>, </a:t>
            </a:r>
            <a:r>
              <a:rPr lang="en-US" dirty="0" err="1"/>
              <a:t>diskrimineringslagen</a:t>
            </a:r>
            <a:r>
              <a:rPr lang="en-US" dirty="0"/>
              <a:t> och sedan har vi </a:t>
            </a:r>
            <a:r>
              <a:rPr lang="en-US" dirty="0" err="1"/>
              <a:t>även</a:t>
            </a:r>
            <a:r>
              <a:rPr lang="en-US" dirty="0"/>
              <a:t> AFS 2015:4 (OSA) </a:t>
            </a:r>
            <a:r>
              <a:rPr lang="en-US" dirty="0" err="1"/>
              <a:t>att</a:t>
            </a:r>
            <a:r>
              <a:rPr lang="en-US" dirty="0"/>
              <a:t> </a:t>
            </a:r>
            <a:r>
              <a:rPr lang="en-US" dirty="0" err="1"/>
              <a:t>förhålla</a:t>
            </a:r>
            <a:r>
              <a:rPr lang="en-US" dirty="0"/>
              <a:t> </a:t>
            </a:r>
            <a:r>
              <a:rPr lang="en-US" dirty="0" err="1"/>
              <a:t>oss</a:t>
            </a:r>
            <a:r>
              <a:rPr lang="en-US" dirty="0"/>
              <a:t> till. </a:t>
            </a:r>
            <a:r>
              <a:rPr lang="en-US" dirty="0" err="1"/>
              <a:t>Staden</a:t>
            </a:r>
            <a:r>
              <a:rPr lang="en-US" dirty="0"/>
              <a:t> har nu </a:t>
            </a:r>
            <a:r>
              <a:rPr lang="en-US" dirty="0" err="1"/>
              <a:t>även</a:t>
            </a:r>
            <a:r>
              <a:rPr lang="en-US" dirty="0"/>
              <a:t> </a:t>
            </a:r>
            <a:r>
              <a:rPr lang="en-US" dirty="0" err="1"/>
              <a:t>tagit</a:t>
            </a:r>
            <a:r>
              <a:rPr lang="en-US" dirty="0"/>
              <a:t> </a:t>
            </a:r>
            <a:r>
              <a:rPr lang="en-US" dirty="0" err="1"/>
              <a:t>fram</a:t>
            </a:r>
            <a:r>
              <a:rPr lang="en-US" dirty="0"/>
              <a:t> </a:t>
            </a:r>
            <a:r>
              <a:rPr lang="en-US" dirty="0" err="1"/>
              <a:t>en</a:t>
            </a:r>
            <a:r>
              <a:rPr lang="en-US" dirty="0"/>
              <a:t> </a:t>
            </a:r>
            <a:r>
              <a:rPr lang="en-US" dirty="0" err="1"/>
              <a:t>övergripande</a:t>
            </a:r>
            <a:r>
              <a:rPr lang="en-US" dirty="0"/>
              <a:t> </a:t>
            </a:r>
            <a:r>
              <a:rPr lang="en-US" dirty="0" err="1"/>
              <a:t>rutin</a:t>
            </a:r>
            <a:r>
              <a:rPr lang="en-US" dirty="0"/>
              <a:t> vid </a:t>
            </a:r>
            <a:r>
              <a:rPr lang="en-US" dirty="0" err="1"/>
              <a:t>kränkande</a:t>
            </a:r>
            <a:r>
              <a:rPr lang="en-US" dirty="0"/>
              <a:t> </a:t>
            </a:r>
            <a:r>
              <a:rPr lang="en-US" dirty="0" err="1"/>
              <a:t>särbehandling</a:t>
            </a:r>
            <a:r>
              <a:rPr lang="en-US" dirty="0"/>
              <a:t>, </a:t>
            </a:r>
            <a:r>
              <a:rPr lang="en-US" dirty="0" err="1"/>
              <a:t>trakasserier</a:t>
            </a:r>
            <a:r>
              <a:rPr lang="en-US" dirty="0"/>
              <a:t>, </a:t>
            </a:r>
            <a:r>
              <a:rPr lang="en-US" dirty="0" err="1"/>
              <a:t>sexuella</a:t>
            </a:r>
            <a:r>
              <a:rPr lang="en-US" dirty="0"/>
              <a:t> </a:t>
            </a:r>
            <a:r>
              <a:rPr lang="en-US" dirty="0" err="1"/>
              <a:t>trakasserier</a:t>
            </a:r>
            <a:r>
              <a:rPr lang="en-US" dirty="0"/>
              <a:t> och </a:t>
            </a:r>
            <a:r>
              <a:rPr lang="en-US" dirty="0" err="1"/>
              <a:t>repressalier</a:t>
            </a:r>
            <a:r>
              <a:rPr lang="en-US" dirty="0"/>
              <a:t> (</a:t>
            </a:r>
            <a:r>
              <a:rPr lang="en-US" dirty="0" err="1"/>
              <a:t>klar</a:t>
            </a:r>
            <a:r>
              <a:rPr lang="en-US" dirty="0"/>
              <a:t> September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sv-SE" sz="1200" b="0" i="0" u="none" strike="noStrike" kern="1200" dirty="0">
                <a:solidFill>
                  <a:schemeClr val="tx1"/>
                </a:solidFill>
                <a:effectLst/>
                <a:latin typeface="+mn-lt"/>
                <a:ea typeface="+mn-ea"/>
                <a:cs typeface="+mn-cs"/>
              </a:rPr>
              <a:t>Begreppen trakasserier och kränkande särbehandling styrs av olika lagstiftningar.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Kränkande särbehandling har sin hemvist i Arbetsmiljölagstiftning (AFS 2015:4 Organisatorisk och social arbetsmiljö) </a:t>
            </a: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medan sexuella trakasserier, trakasserier och repressalier hanteras i Diskrimineringslagen (2008). </a:t>
            </a:r>
            <a:br>
              <a:rPr lang="sv-SE" sz="1200" b="0" i="0" u="none" strike="noStrike" kern="1200" dirty="0">
                <a:solidFill>
                  <a:schemeClr val="tx1"/>
                </a:solidFill>
                <a:effectLst/>
                <a:latin typeface="+mn-lt"/>
                <a:ea typeface="+mn-ea"/>
                <a:cs typeface="+mn-cs"/>
              </a:rPr>
            </a:b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Ett oförskämt bemötande från en kollega, kan vara fråga om kränkande särbehandling samtidigt som det inte är diskriminerande. </a:t>
            </a: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Men om grunden för kränkande särbehandling är någon av diskrimineringsgrunderna kan det också handla om diskriminering/trakasserier.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Lagstiftningen gäller inte bara arbetstagare, utan även praktikanter och inhyrd personal. Men om någon annan än en kollega eller chef trakasserar, till exempel en leverantör, kund eller patient, så omfattas det inte av diskrimineringslagen. (men vi har ett arbetsmiljöansvar, och behöver hantera det)</a:t>
            </a:r>
            <a:br>
              <a:rPr lang="sv-SE" sz="1200" b="0" i="0" u="none" strike="noStrike" kern="1200" dirty="0">
                <a:solidFill>
                  <a:schemeClr val="tx1"/>
                </a:solidFill>
                <a:effectLst/>
                <a:latin typeface="+mn-lt"/>
                <a:ea typeface="+mn-ea"/>
                <a:cs typeface="+mn-cs"/>
              </a:rPr>
            </a:br>
            <a:endParaRPr lang="sv-SE" sz="1200" b="1" i="0" u="none" strike="noStrike" kern="1200" dirty="0">
              <a:solidFill>
                <a:schemeClr val="tx1"/>
              </a:solidFill>
              <a:effectLst/>
              <a:latin typeface="+mn-lt"/>
              <a:ea typeface="+mn-ea"/>
              <a:cs typeface="+mn-cs"/>
            </a:endParaRPr>
          </a:p>
          <a:p>
            <a:pPr marL="0" indent="0">
              <a:lnSpc>
                <a:spcPct val="100000"/>
              </a:lnSpc>
              <a:buNone/>
            </a:pPr>
            <a:r>
              <a:rPr lang="sv-SE" sz="1400" b="1" dirty="0">
                <a:solidFill>
                  <a:srgbClr val="1F487C"/>
                </a:solidFill>
                <a:latin typeface="Arial" panose="020B0604020202020204" pitchFamily="34" charset="0"/>
              </a:rPr>
              <a:t>Polisanmälan:</a:t>
            </a:r>
          </a:p>
          <a:p>
            <a:pPr marL="0" indent="0">
              <a:lnSpc>
                <a:spcPct val="100000"/>
              </a:lnSpc>
              <a:buNone/>
            </a:pPr>
            <a:r>
              <a:rPr lang="sv-SE" sz="1200" dirty="0">
                <a:effectLst/>
              </a:rPr>
              <a:t>I Göteborgs Stad finns en rutin för hur polisanmälan ska hanteras då medarbetare utsätts för brott</a:t>
            </a:r>
            <a:r>
              <a:rPr lang="sv-SE" sz="1200" dirty="0"/>
              <a:t>: </a:t>
            </a:r>
            <a:r>
              <a:rPr lang="sv-SE" sz="1200" u="sng" dirty="0">
                <a:solidFill>
                  <a:srgbClr val="0000FF"/>
                </a:solidFill>
                <a:effectLst/>
                <a:latin typeface="Arial" panose="020B0604020202020204" pitchFamily="34" charset="0"/>
                <a:ea typeface="Arial" panose="020B0604020202020204" pitchFamily="34" charset="0"/>
                <a:hlinkClick r:id="rId3"/>
              </a:rPr>
              <a:t>Göteborgs Stads rutin för polisanmälan vid hot och våld i tjänsten</a:t>
            </a:r>
            <a:endParaRPr lang="sv-SE"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dirty="0">
              <a:solidFill>
                <a:schemeClr val="tx1"/>
              </a:solidFill>
              <a:effectLst/>
              <a:latin typeface="+mn-lt"/>
              <a:ea typeface="+mn-ea"/>
              <a:cs typeface="+mn-cs"/>
            </a:endParaRPr>
          </a:p>
        </p:txBody>
      </p:sp>
      <p:sp>
        <p:nvSpPr>
          <p:cNvPr id="4" name="Platshållare för datum 3"/>
          <p:cNvSpPr>
            <a:spLocks noGrp="1"/>
          </p:cNvSpPr>
          <p:nvPr>
            <p:ph type="dt" idx="1"/>
          </p:nvPr>
        </p:nvSpPr>
        <p:spPr/>
        <p:txBody>
          <a:bodyPr/>
          <a:lstStyle/>
          <a:p>
            <a:fld id="{F995FFDC-F934-4037-B505-500B08CD3B8C}"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21202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30000"/>
              </a:spcBef>
              <a:spcAft>
                <a:spcPct val="0"/>
              </a:spcAft>
            </a:pPr>
            <a:r>
              <a:rPr lang="sv-SE" dirty="0"/>
              <a:t>Kränkande särbehandling utgår ifrån arbetsmiljölagstiftningen och AFS 2015:5 (OSA föreskriften). Denna föreskrift kom 2016 och det som skiljer sig är att det inte längre behöver handla om återkommande händelser utan kan handla om enstaka händelse.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Sverige har en bred definition på kränkande särbehandling och mycket kan vara kränkande särbehandling. </a:t>
            </a:r>
            <a:br>
              <a:rPr lang="sv-SE" dirty="0">
                <a:cs typeface="+mn-lt"/>
              </a:rPr>
            </a:br>
            <a:br>
              <a:rPr lang="sv-SE" dirty="0">
                <a:cs typeface="+mn-lt"/>
              </a:rPr>
            </a:br>
            <a:r>
              <a:rPr lang="sv-SE" sz="1800" dirty="0">
                <a:effectLst/>
                <a:latin typeface="Segoe UI" panose="020B0502040204020203" pitchFamily="34" charset="0"/>
              </a:rPr>
              <a:t>Det kan vara en enstaka händelse som inte upplevs så allvarlig nu, men kan ses som en kränkning om det medför ohälsa för en individ. Om ifall beteendet fortsätter kan det leda till mobbing, vilket det definieras som när kränkande beteende sker systematiskt och över tid.</a:t>
            </a:r>
            <a:endParaRPr lang="sv-SE" sz="1800" dirty="0">
              <a:effectLst/>
              <a:latin typeface="Arial" panose="020B0604020202020204" pitchFamily="34" charset="0"/>
            </a:endParaRPr>
          </a:p>
          <a:p>
            <a:endParaRPr lang="sv-SE" sz="1800" dirty="0">
              <a:effectLst/>
              <a:latin typeface="Segoe UI" panose="020B0502040204020203" pitchFamily="34" charset="0"/>
            </a:endParaRPr>
          </a:p>
          <a:p>
            <a:r>
              <a:rPr lang="sv-SE" sz="1800" dirty="0">
                <a:effectLst/>
                <a:latin typeface="Segoe UI" panose="020B0502040204020203" pitchFamily="34" charset="0"/>
              </a:rPr>
              <a:t>Exempel på kränkningar: </a:t>
            </a:r>
          </a:p>
          <a:p>
            <a:pPr marL="171450" indent="-171450">
              <a:buFont typeface="Arial" panose="020B0604020202020204" pitchFamily="34" charset="0"/>
              <a:buChar char="•"/>
            </a:pPr>
            <a:r>
              <a:rPr lang="sv-SE" dirty="0"/>
              <a:t>Inte bli hälsad på, utfryst</a:t>
            </a:r>
            <a:r>
              <a:rPr lang="en-US" dirty="0"/>
              <a:t> </a:t>
            </a:r>
            <a:endParaRPr lang="en-US" dirty="0">
              <a:cs typeface="Calibri"/>
            </a:endParaRPr>
          </a:p>
          <a:p>
            <a:pPr marL="171450" indent="-171450">
              <a:buFont typeface="Arial,Sans-Serif"/>
              <a:buChar char="•"/>
            </a:pPr>
            <a:r>
              <a:rPr lang="sv-SE" dirty="0"/>
              <a:t>Nedlåtande, förlöjligande kommentarer, spridning av rykten</a:t>
            </a:r>
            <a:r>
              <a:rPr lang="en-US" dirty="0"/>
              <a:t> </a:t>
            </a:r>
            <a:endParaRPr lang="en-US" dirty="0">
              <a:cs typeface="Calibri"/>
            </a:endParaRPr>
          </a:p>
          <a:p>
            <a:pPr marL="171450" indent="-171450">
              <a:buFont typeface="Arial,Sans-Serif"/>
              <a:buChar char="•"/>
            </a:pPr>
            <a:r>
              <a:rPr lang="sv-SE" dirty="0"/>
              <a:t>Undanhållande av information</a:t>
            </a:r>
            <a:r>
              <a:rPr lang="en-US" dirty="0"/>
              <a:t> </a:t>
            </a:r>
            <a:endParaRPr lang="en-US" dirty="0">
              <a:cs typeface="Calibri"/>
            </a:endParaRPr>
          </a:p>
          <a:p>
            <a:endParaRPr lang="sv-SE" dirty="0"/>
          </a:p>
          <a:p>
            <a:endParaRPr lang="sv-SE" dirty="0"/>
          </a:p>
          <a:p>
            <a:pPr marL="171450" indent="-171450">
              <a:buFont typeface="Arial,Sans-Serif"/>
              <a:buChar char="•"/>
            </a:pPr>
            <a:endParaRPr lang="sv-SE" dirty="0"/>
          </a:p>
          <a:p>
            <a:pPr marL="171450" indent="-171450">
              <a:buFont typeface="Arial,Sans-Serif"/>
              <a:buChar char="•"/>
            </a:pPr>
            <a:endParaRPr lang="sv-SE" dirty="0"/>
          </a:p>
          <a:p>
            <a:endParaRPr lang="sv-SE" dirty="0"/>
          </a:p>
          <a:p>
            <a:endParaRPr lang="sv-SE" dirty="0"/>
          </a:p>
          <a:p>
            <a:endParaRPr lang="sv-SE" dirty="0"/>
          </a:p>
          <a:p>
            <a:endParaRPr lang="sv-SE" dirty="0"/>
          </a:p>
          <a:p>
            <a:endParaRPr lang="en-US" dirty="0">
              <a:cs typeface="Calibri"/>
            </a:endParaRPr>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87238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strike="noStrike" kern="1200" dirty="0">
                <a:solidFill>
                  <a:schemeClr val="tx1"/>
                </a:solidFill>
                <a:effectLst/>
                <a:latin typeface="+mn-lt"/>
                <a:ea typeface="+mn-ea"/>
                <a:cs typeface="+mn-cs"/>
              </a:rPr>
              <a:t>Diskriminering är en form av kränkande särbehandling, men här utgår man ifrån diskrimineringslagen istället för Arbetsmiljölagen och AFS 2015:4. Skillnaden är att man här känner sig kränkt utifrån någon av de 7 diskrimineringsgrunderna</a:t>
            </a:r>
            <a:endParaRPr lang="sv-SE" sz="1200" i="0" strike="noStrike" kern="1200" dirty="0">
              <a:solidFill>
                <a:schemeClr val="tx1"/>
              </a:solidFill>
              <a:effectLst/>
              <a:latin typeface="+mn-lt"/>
              <a:cs typeface="Calibri"/>
            </a:endParaRPr>
          </a:p>
          <a:p>
            <a:endParaRPr lang="sv-SE" sz="1200" i="0" strike="noStrike"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Diskrimineringsgrunderna: </a:t>
            </a:r>
            <a:r>
              <a:rPr lang="sv-SE" sz="1200" i="0" strike="noStrike" kern="1200" dirty="0">
                <a:solidFill>
                  <a:schemeClr val="tx1"/>
                </a:solidFill>
                <a:effectLst/>
                <a:latin typeface="+mn-lt"/>
                <a:ea typeface="+mn-ea"/>
                <a:cs typeface="+mn-cs"/>
              </a:rPr>
              <a:t>säkerställa att konventionen om mänskliga rättigheter efterlevs. </a:t>
            </a:r>
            <a:r>
              <a:rPr lang="en-US" sz="1200" i="0" strike="noStrike" kern="1200" dirty="0">
                <a:solidFill>
                  <a:schemeClr val="tx1"/>
                </a:solidFill>
                <a:effectLst/>
                <a:latin typeface="+mn-lt"/>
                <a:ea typeface="+mn-ea"/>
                <a:cs typeface="+mn-cs"/>
              </a:rPr>
              <a:t>​</a:t>
            </a:r>
            <a:endParaRPr lang="en-US" sz="1200" i="0" strike="noStrike" kern="1200" dirty="0">
              <a:solidFill>
                <a:schemeClr val="tx1"/>
              </a:solidFill>
              <a:effectLst/>
              <a:latin typeface="+mn-lt"/>
              <a:cs typeface="Calibri"/>
            </a:endParaRPr>
          </a:p>
          <a:p>
            <a:pPr>
              <a:defRPr/>
            </a:pPr>
            <a:r>
              <a:rPr lang="sv-SE" sz="1200" i="0" strike="noStrike" kern="1200" dirty="0">
                <a:solidFill>
                  <a:schemeClr val="tx1"/>
                </a:solidFill>
                <a:effectLst/>
                <a:latin typeface="+mn-lt"/>
                <a:ea typeface="+mn-ea"/>
                <a:cs typeface="+mn-cs"/>
              </a:rPr>
              <a:t>Dvs. om någon behandlas sämre än någon annan pga. kön, sexuell läggning, ålder m.m. så är det inte tillåtet och då är det diskriminering. </a:t>
            </a:r>
            <a:br>
              <a:rPr lang="sv-SE" sz="1200" i="0" strike="noStrike" kern="1200" dirty="0">
                <a:effectLst/>
                <a:cs typeface="+mn-lt"/>
              </a:rPr>
            </a:br>
            <a:r>
              <a:rPr lang="sv-SE" sz="1200" i="0" strike="noStrike" kern="1200" dirty="0">
                <a:solidFill>
                  <a:schemeClr val="tx1"/>
                </a:solidFill>
                <a:effectLst/>
                <a:latin typeface="+mn-lt"/>
                <a:ea typeface="+mn-ea"/>
                <a:cs typeface="+mn-cs"/>
              </a:rPr>
              <a:t>Det är ett skydd mot orättvisbehandling.</a:t>
            </a:r>
            <a:r>
              <a:rPr lang="sv-SE" dirty="0"/>
              <a:t> </a:t>
            </a:r>
            <a:endParaRPr lang="sv-SE" dirty="0">
              <a:cs typeface="Calibri"/>
            </a:endParaRPr>
          </a:p>
          <a:p>
            <a:pPr>
              <a:defRPr/>
            </a:pPr>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strike="noStrike" kern="1200" dirty="0">
                <a:solidFill>
                  <a:schemeClr val="tx1"/>
                </a:solidFill>
                <a:effectLst/>
                <a:latin typeface="+mn-lt"/>
                <a:ea typeface="+mn-ea"/>
                <a:cs typeface="+mn-cs"/>
              </a:rPr>
              <a:t>​Självklart är så att dessa grupper inte är homogena och att människor inom samma grupp kan uppleva olika fördelar eller nackdelar med att tillhöra den gruppen </a:t>
            </a:r>
            <a:br>
              <a:rPr lang="sv-SE" sz="1200" i="0" strike="noStrike" kern="1200" dirty="0">
                <a:effectLst/>
                <a:cs typeface="+mn-lt"/>
              </a:rPr>
            </a:br>
            <a:r>
              <a:rPr lang="sv-SE" sz="1200" i="0" strike="noStrike" kern="1200" dirty="0">
                <a:solidFill>
                  <a:schemeClr val="tx1"/>
                </a:solidFill>
                <a:effectLst/>
                <a:latin typeface="+mn-lt"/>
                <a:ea typeface="+mn-ea"/>
                <a:cs typeface="+mn-cs"/>
              </a:rPr>
              <a:t>En person kan få fördelar i ett sammanhang som kan vara till nackdel för någon annan och vise versa.</a:t>
            </a:r>
            <a:r>
              <a:rPr lang="sv-SE" dirty="0"/>
              <a:t> </a:t>
            </a:r>
            <a:endParaRPr lang="en-US" sz="1200" i="0" strike="noStrike"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strike="noStrike" kern="1200" dirty="0">
              <a:solidFill>
                <a:schemeClr val="tx1"/>
              </a:solidFill>
              <a:effectLst/>
              <a:latin typeface="+mn-lt"/>
              <a:cs typeface="Calibri"/>
            </a:endParaRPr>
          </a:p>
          <a:p>
            <a:pPr marL="171450" indent="-171450">
              <a:buFont typeface="Arial" panose="020B0604020202020204" pitchFamily="34" charset="0"/>
              <a:buChar char="•"/>
            </a:pPr>
            <a:r>
              <a:rPr lang="sv-SE" sz="1200" i="0" strike="noStrike" kern="1200" dirty="0">
                <a:solidFill>
                  <a:schemeClr val="tx1"/>
                </a:solidFill>
                <a:effectLst/>
                <a:latin typeface="+mn-lt"/>
                <a:ea typeface="+mn-ea"/>
                <a:cs typeface="+mn-cs"/>
              </a:rPr>
              <a:t>Kön: Det är förbjudet att diskriminera någon baserat på deras kön: kvinna, man eller personer som har eller avser att ändra juridiskt kön. </a:t>
            </a:r>
            <a:r>
              <a:rPr lang="en-US" sz="1200" i="0" strike="noStrike" kern="1200" dirty="0">
                <a:solidFill>
                  <a:schemeClr val="tx1"/>
                </a:solidFill>
                <a:effectLst/>
                <a:latin typeface="+mn-lt"/>
                <a:ea typeface="+mn-ea"/>
                <a:cs typeface="+mn-cs"/>
              </a:rPr>
              <a:t>​</a:t>
            </a:r>
            <a:endParaRPr lang="en-US" sz="1200" i="0"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sv-SE" sz="1200" i="0" strike="noStrike" kern="1200" dirty="0">
                <a:solidFill>
                  <a:schemeClr val="tx1"/>
                </a:solidFill>
                <a:effectLst/>
                <a:latin typeface="+mn-lt"/>
                <a:ea typeface="+mn-ea"/>
                <a:cs typeface="+mn-cs"/>
              </a:rPr>
              <a:t>Könsöverskridande identitet eller uttryck: Med könsöverskridande identitet eller uttryck avses att någon inte definierar sig som eller uttrycker sig som sitt tilldelade och juridiska kön, alltid eller tidvis. </a:t>
            </a:r>
            <a:r>
              <a:rPr lang="en-US" sz="1200" i="0" strike="noStrike" kern="1200" dirty="0">
                <a:solidFill>
                  <a:schemeClr val="tx1"/>
                </a:solidFill>
                <a:effectLst/>
                <a:latin typeface="+mn-lt"/>
                <a:ea typeface="+mn-ea"/>
                <a:cs typeface="+mn-cs"/>
              </a:rPr>
              <a:t>​</a:t>
            </a:r>
            <a:endParaRPr lang="en-US" sz="1200" i="0"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sv-SE" sz="1200" i="0" strike="noStrike" kern="1200" dirty="0">
                <a:solidFill>
                  <a:schemeClr val="tx1"/>
                </a:solidFill>
                <a:effectLst/>
                <a:latin typeface="+mn-lt"/>
                <a:ea typeface="+mn-ea"/>
                <a:cs typeface="+mn-cs"/>
              </a:rPr>
              <a:t>Etnisk tillhörighet: Med etnisk tillhörighet menas en individs nationella och etniska ursprung, hudfärg eller annat liknande förhållande. </a:t>
            </a:r>
            <a:br>
              <a:rPr lang="sv-SE" sz="1200" i="0" strike="noStrike" kern="1200" dirty="0">
                <a:effectLst/>
                <a:cs typeface="+mn-lt"/>
              </a:rPr>
            </a:br>
            <a:r>
              <a:rPr lang="sv-SE" sz="1200" i="0" strike="noStrike" kern="1200" dirty="0">
                <a:solidFill>
                  <a:schemeClr val="tx1"/>
                </a:solidFill>
                <a:effectLst/>
                <a:latin typeface="+mn-lt"/>
                <a:ea typeface="+mn-ea"/>
                <a:cs typeface="+mn-cs"/>
              </a:rPr>
              <a:t>Här ingår också de nationella minoriteterna. Alla människor har en eller flera etniska tillhörigheter</a:t>
            </a:r>
            <a:r>
              <a:rPr lang="en-US" sz="1200" i="0" strike="noStrike" kern="1200" dirty="0">
                <a:solidFill>
                  <a:schemeClr val="tx1"/>
                </a:solidFill>
                <a:effectLst/>
                <a:latin typeface="+mn-lt"/>
                <a:ea typeface="+mn-ea"/>
                <a:cs typeface="+mn-cs"/>
              </a:rPr>
              <a:t>​</a:t>
            </a:r>
            <a:endParaRPr lang="en-US" sz="1200" i="0"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sv-SE" sz="1200" i="0" strike="noStrike" kern="1200" dirty="0">
                <a:solidFill>
                  <a:schemeClr val="tx1"/>
                </a:solidFill>
                <a:effectLst/>
                <a:latin typeface="+mn-lt"/>
                <a:ea typeface="+mn-ea"/>
                <a:cs typeface="+mn-cs"/>
              </a:rPr>
              <a:t>Religion eller annan trosuppfattning: Med religion avses religiösa åskådningar som exempelvis hinduism, judendom, kristendom och islam. Annan trosuppfattning innefattar sådana övertygelser som har sin grund i eller samband med en religiös åskådning.</a:t>
            </a:r>
            <a:r>
              <a:rPr lang="en-US" sz="1200" i="0" strike="noStrike" kern="1200" dirty="0">
                <a:solidFill>
                  <a:schemeClr val="tx1"/>
                </a:solidFill>
                <a:effectLst/>
                <a:latin typeface="+mn-lt"/>
                <a:ea typeface="+mn-ea"/>
                <a:cs typeface="+mn-cs"/>
              </a:rPr>
              <a:t>​</a:t>
            </a:r>
            <a:endParaRPr lang="en-US" sz="1200" i="0"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sv-SE" sz="1200" i="0" strike="noStrike" kern="1200" dirty="0">
                <a:solidFill>
                  <a:schemeClr val="tx1"/>
                </a:solidFill>
                <a:effectLst/>
                <a:latin typeface="+mn-lt"/>
                <a:ea typeface="+mn-ea"/>
                <a:cs typeface="+mn-cs"/>
              </a:rPr>
              <a:t>Funktionsnedsättning: Funktionsnedsättning innebär varaktig begränsning av en persons funktionsförmåga, en nedsättning av fysisk, psykisk eller intellektuell funktionsförmåga. </a:t>
            </a:r>
            <a:br>
              <a:rPr lang="sv-SE" sz="1200" i="0" strike="noStrike" kern="1200" dirty="0">
                <a:effectLst/>
                <a:cs typeface="+mn-lt"/>
              </a:rPr>
            </a:br>
            <a:r>
              <a:rPr lang="sv-SE" sz="1200" i="0" strike="noStrike" kern="1200" dirty="0">
                <a:solidFill>
                  <a:schemeClr val="tx1"/>
                </a:solidFill>
                <a:effectLst/>
                <a:latin typeface="+mn-lt"/>
                <a:ea typeface="+mn-ea"/>
                <a:cs typeface="+mn-cs"/>
              </a:rPr>
              <a:t>Det är alltså något som en person har, inte något som en person är. </a:t>
            </a:r>
            <a:r>
              <a:rPr lang="en-US" sz="1200" i="0" strike="noStrike" kern="1200" dirty="0">
                <a:solidFill>
                  <a:schemeClr val="tx1"/>
                </a:solidFill>
                <a:effectLst/>
                <a:latin typeface="+mn-lt"/>
                <a:ea typeface="+mn-ea"/>
                <a:cs typeface="+mn-cs"/>
              </a:rPr>
              <a:t>​</a:t>
            </a:r>
            <a:endParaRPr lang="en-US" sz="1200" i="0"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sv-SE" sz="1200" i="0" strike="noStrike" kern="1200" dirty="0">
                <a:solidFill>
                  <a:schemeClr val="tx1"/>
                </a:solidFill>
                <a:effectLst/>
                <a:latin typeface="+mn-lt"/>
                <a:ea typeface="+mn-ea"/>
                <a:cs typeface="+mn-cs"/>
              </a:rPr>
              <a:t>Sexuell läggning: Lagen definierar sexuell läggning som homosexuell, heterosexuell och bisexuell läggning.</a:t>
            </a:r>
            <a:r>
              <a:rPr lang="en-US" sz="1200" i="0" strike="noStrike" kern="1200" dirty="0">
                <a:solidFill>
                  <a:schemeClr val="tx1"/>
                </a:solidFill>
                <a:effectLst/>
                <a:latin typeface="+mn-lt"/>
                <a:ea typeface="+mn-ea"/>
                <a:cs typeface="+mn-cs"/>
              </a:rPr>
              <a:t>​</a:t>
            </a:r>
            <a:endParaRPr lang="en-US" sz="1200" i="0"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en-US" sz="1200" i="0" strike="noStrike" kern="1200" dirty="0">
                <a:solidFill>
                  <a:schemeClr val="tx1"/>
                </a:solidFill>
                <a:effectLst/>
                <a:latin typeface="+mn-lt"/>
                <a:ea typeface="+mn-ea"/>
                <a:cs typeface="+mn-cs"/>
              </a:rPr>
              <a:t>Å</a:t>
            </a:r>
            <a:r>
              <a:rPr lang="sv-SE" sz="1200" i="0" strike="noStrike" kern="1200" dirty="0" err="1">
                <a:solidFill>
                  <a:schemeClr val="tx1"/>
                </a:solidFill>
                <a:effectLst/>
                <a:latin typeface="+mn-lt"/>
                <a:ea typeface="+mn-ea"/>
                <a:cs typeface="+mn-cs"/>
              </a:rPr>
              <a:t>lder</a:t>
            </a:r>
            <a:r>
              <a:rPr lang="sv-SE" sz="1200" i="0" strike="noStrike" kern="1200" dirty="0">
                <a:solidFill>
                  <a:schemeClr val="tx1"/>
                </a:solidFill>
                <a:effectLst/>
                <a:latin typeface="+mn-lt"/>
                <a:ea typeface="+mn-ea"/>
                <a:cs typeface="+mn-cs"/>
              </a:rPr>
              <a:t>: Ålder innebär uppnådd levnadslängd. Alla människor, oavsett ålder omfattas av lagens skydd mot diskriminering.</a:t>
            </a:r>
            <a:r>
              <a:rPr lang="en-US" sz="1200" i="0" strike="noStrike" kern="1200" dirty="0">
                <a:solidFill>
                  <a:schemeClr val="tx1"/>
                </a:solidFill>
                <a:effectLst/>
                <a:latin typeface="+mn-lt"/>
                <a:ea typeface="+mn-ea"/>
                <a:cs typeface="+mn-cs"/>
              </a:rPr>
              <a:t>​</a:t>
            </a:r>
            <a:endParaRPr lang="sv-SE" sz="1200" i="0" strike="noStrike" kern="1200" dirty="0">
              <a:solidFill>
                <a:schemeClr val="tx1"/>
              </a:solidFill>
              <a:effectLst/>
              <a:latin typeface="+mn-lt"/>
              <a:cs typeface="Calibri"/>
            </a:endParaRPr>
          </a:p>
          <a:p>
            <a:endParaRPr lang="sv-SE" sz="1200" i="0" strike="noStrike" kern="1200" dirty="0">
              <a:solidFill>
                <a:schemeClr val="tx1"/>
              </a:solidFill>
              <a:effectLst/>
              <a:latin typeface="+mn-lt"/>
              <a:cs typeface="Calibri"/>
            </a:endParaRPr>
          </a:p>
        </p:txBody>
      </p:sp>
      <p:sp>
        <p:nvSpPr>
          <p:cNvPr id="4" name="Platshållare för datum 3"/>
          <p:cNvSpPr>
            <a:spLocks noGrp="1"/>
          </p:cNvSpPr>
          <p:nvPr>
            <p:ph type="dt" idx="1"/>
          </p:nvPr>
        </p:nvSpPr>
        <p:spPr/>
        <p:txBody>
          <a:bodyPr/>
          <a:lstStyle/>
          <a:p>
            <a:fld id="{37DBA35B-1191-4174-B153-7DD1424FD990}"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143218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vi sa ska det kränka någons värdighet eller missgynna någon. Det är den enskildes subjektiva bedömning som avgör, upplever någon sig utsatt för ett oönskat beteende är det denna upplevelsen som gäller. En annan viktig del är vilken insikt finns? Känner den som är anmäld till att beteendet är oönskat? Om inte är det inte så säkert att det kommer anses som trakasserier/sexuella trakasserier. En fråga man alltid ska ställa i detta sammanhang är: borde den anmälde förstå att beteendet är kränkande? Kan det vara olika meningar gällande detta, det kan uppfattas på olika sätt så är det viktigt att ha talat om att beteendet är oönskat. Detta kan vara jobbigt och man behöver inte göra det själv, man kan ex gå till chef så att chef tar samtalet med den anmälde.  </a:t>
            </a:r>
          </a:p>
          <a:p>
            <a:endParaRPr lang="sv-SE" dirty="0"/>
          </a:p>
          <a:p>
            <a:r>
              <a:rPr lang="sv-SE" dirty="0"/>
              <a:t>I självklara fall vid exempelvis sexuella övergrepp behöver man inte ha påtalat att det är oönskat. Men är det ett beteende som skulle kunna upplevas som ok av någon men oönskat av någon annan så måste man ha talat om för kollegan att beteendet är oönskat.</a:t>
            </a:r>
          </a:p>
        </p:txBody>
      </p:sp>
      <p:sp>
        <p:nvSpPr>
          <p:cNvPr id="4" name="Platshållare för datum 3"/>
          <p:cNvSpPr>
            <a:spLocks noGrp="1"/>
          </p:cNvSpPr>
          <p:nvPr>
            <p:ph type="dt" idx="1"/>
          </p:nvPr>
        </p:nvSpPr>
        <p:spPr/>
        <p:txBody>
          <a:bodyPr/>
          <a:lstStyle/>
          <a:p>
            <a:fld id="{37DBA35B-1191-4174-B153-7DD1424FD990}"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382839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Diskrimineringslagen (2008:567) definieras trakasserier som: ”Ett uppförande som kränker någons värdighet”. Trakasserier kan till exempel vara att ge uttryck för förlöjligande eller nedvärderande generaliseringar. Trakasserier kan också vara av sexuell natur, de kallas då för sexuella trakasserier. Förutom kommentarer och ord kan det vara att någon till exempel tafsar eller kastar närgångna blickar. Det kan också handla om ovälkomna komplimanger, inbjudningar och anspelningar.</a:t>
            </a:r>
            <a:endParaRPr lang="sv-SE" sz="1200" kern="1200" dirty="0">
              <a:solidFill>
                <a:schemeClr val="tx1"/>
              </a:solidFill>
              <a:effectLst/>
              <a:latin typeface="+mn-lt"/>
              <a:cs typeface="Calibri"/>
            </a:endParaRPr>
          </a:p>
          <a:p>
            <a:endParaRPr lang="sv-SE" dirty="0"/>
          </a:p>
          <a:p>
            <a:r>
              <a:rPr lang="sv-SE" dirty="0"/>
              <a:t>Ytterligare exempel:</a:t>
            </a:r>
          </a:p>
          <a:p>
            <a:pPr marL="171450" indent="-171450">
              <a:buFont typeface="Arial" panose="020B0604020202020204" pitchFamily="34" charset="0"/>
              <a:buChar char="•"/>
            </a:pPr>
            <a:r>
              <a:rPr lang="sv-SE" dirty="0"/>
              <a:t>En anställd har lägre lön än en kollega med samma eller likvärdigt arbete och det har samband med kön.</a:t>
            </a:r>
            <a:r>
              <a:rPr lang="en-US" dirty="0"/>
              <a:t> </a:t>
            </a:r>
            <a:endParaRPr lang="en-US" dirty="0">
              <a:cs typeface="Calibri"/>
            </a:endParaRPr>
          </a:p>
          <a:p>
            <a:pPr marL="171450" indent="-171450">
              <a:buFont typeface="Arial,Sans-Serif"/>
              <a:buChar char="•"/>
            </a:pPr>
            <a:r>
              <a:rPr lang="sv-SE" dirty="0"/>
              <a:t>En kollega hånar en annan kollega för att hon bär huvudduk.</a:t>
            </a:r>
            <a:r>
              <a:rPr lang="en-US" dirty="0"/>
              <a:t> </a:t>
            </a:r>
            <a:endParaRPr lang="en-US" dirty="0">
              <a:cs typeface="Calibri"/>
            </a:endParaRPr>
          </a:p>
          <a:p>
            <a:pPr marL="171450" indent="-171450">
              <a:buFont typeface="Arial,Sans-Serif"/>
              <a:buChar char="•"/>
            </a:pPr>
            <a:r>
              <a:rPr lang="sv-SE" dirty="0"/>
              <a:t>En kollega hånar en person för att hen är bisexuell.</a:t>
            </a:r>
            <a:r>
              <a:rPr lang="en-US" dirty="0"/>
              <a:t> </a:t>
            </a:r>
            <a:endParaRPr lang="en-US" dirty="0">
              <a:cs typeface="Calibri"/>
            </a:endParaRPr>
          </a:p>
          <a:p>
            <a:pPr marL="171450" indent="-171450">
              <a:buFont typeface="Arial,Sans-Serif"/>
              <a:buChar char="•"/>
            </a:pPr>
            <a:r>
              <a:rPr lang="sv-SE" dirty="0"/>
              <a:t>En arbetsgivare avbryter en provanställning när den anställda berättar att hon är gravid.</a:t>
            </a:r>
            <a:r>
              <a:rPr lang="en-US" dirty="0"/>
              <a:t> </a:t>
            </a:r>
            <a:endParaRPr lang="sv-SE" dirty="0"/>
          </a:p>
          <a:p>
            <a:pPr marL="171450" indent="-171450">
              <a:buFont typeface="Arial,Sans-Serif"/>
              <a:buChar char="•"/>
            </a:pPr>
            <a:r>
              <a:rPr lang="sv-SE" dirty="0"/>
              <a:t>En arbetsgivare uppfattar att en arbetssökande har ett utländskt klingande namn och väljer därför att inte kalla hen till intervju.</a:t>
            </a:r>
            <a:r>
              <a:rPr lang="en-US" dirty="0"/>
              <a:t> </a:t>
            </a:r>
            <a:endParaRPr lang="en-US" dirty="0">
              <a:cs typeface="Calibri"/>
            </a:endParaRPr>
          </a:p>
          <a:p>
            <a:pPr marL="171450" indent="-171450">
              <a:buFont typeface="Arial,Sans-Serif"/>
              <a:buChar char="•"/>
            </a:pP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8</a:t>
            </a:fld>
            <a:endParaRPr lang="sv-SE"/>
          </a:p>
        </p:txBody>
      </p:sp>
    </p:spTree>
    <p:extLst>
      <p:ext uri="{BB962C8B-B14F-4D97-AF65-F5344CB8AC3E}">
        <p14:creationId xmlns:p14="http://schemas.microsoft.com/office/powerpoint/2010/main" val="164994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Konflikt är när en eller flera parter har önskemål de inte är villiga att släppa och upplever att någon annan blockerar dem från att tillgodose dessa önskemål. Båda parter står på sig och det kan skapas en viss form av frustration och man har olika åsikter. Detta är normala företeelser på en arbetsplats målsättningen är att man löser konflikten genom samtal där parterna är intresserade av och lyssnar på varandras synpunkter.</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Det är när man inte kommer vidare och löser konflikten utan konflikten trappas upp som det kan leda till kränkande särbehandling. Det kan vara när diskussioner upplevs som meningslösa, ensidiga och där empatin till motparten försvinner och man kanske börjar exempelvis med elakt skvaller om personen, eller underminerar personens ställning i gruppen, personangrepp osv. Frustrationen har blivit så stor så man går över gränsen. Personen menar ofta inte att vara elak, men kan ha svårt att hantera sin frustration på ett konstruktivt sätt och den andra parten kan ha svårt att säga ifrån och sätta tydliga gränser.</a:t>
            </a:r>
          </a:p>
          <a:p>
            <a:endParaRPr lang="sv-SE" sz="1200" b="0" i="0" kern="1200" dirty="0">
              <a:solidFill>
                <a:schemeClr val="tx1"/>
              </a:solidFill>
              <a:effectLst/>
              <a:latin typeface="+mn-lt"/>
              <a:ea typeface="+mn-ea"/>
              <a:cs typeface="+mn-cs"/>
            </a:endParaRPr>
          </a:p>
          <a:p>
            <a:r>
              <a:rPr lang="sv-SE" dirty="0"/>
              <a:t>Maktbalans: Kan vara extra svårt och känsligt när det är en part som har mer makt från början ex chef-kollega. Det ställs därmed högre krav på en person som är i ledande position, hur den beter sig och uttrycker sig. </a:t>
            </a:r>
          </a:p>
          <a:p>
            <a:endParaRPr lang="sv-SE" dirty="0"/>
          </a:p>
          <a:p>
            <a:r>
              <a:rPr lang="sv-SE" dirty="0"/>
              <a:t>Chefens arbetsledningsrätt: Chef har rätt att leda och fördela arbetet. Det innebär att ta beslut som kanske medarbetare inte tycker om och som de kan uppleva som kränkande. Men så länge det finns en motivering varför chef tar sitt beslut kan det ej räknas som kränkande. Nedan ex på chefens arbetsledningsrätt</a:t>
            </a:r>
          </a:p>
          <a:p>
            <a:pPr marL="171450" indent="-171450">
              <a:buFont typeface="Arial" panose="020B0604020202020204" pitchFamily="34" charset="0"/>
              <a:buChar char="•"/>
            </a:pPr>
            <a:r>
              <a:rPr lang="sv-SE" dirty="0"/>
              <a:t>Ex. lönesättning där chef kan motivera sitt beslut. </a:t>
            </a:r>
          </a:p>
          <a:p>
            <a:pPr marL="171450" indent="-171450">
              <a:buFont typeface="Arial" panose="020B0604020202020204" pitchFamily="34" charset="0"/>
              <a:buChar char="•"/>
            </a:pPr>
            <a:r>
              <a:rPr lang="sv-SE" dirty="0"/>
              <a:t>Kan även handla om att chef påtalar brister för medarbetare som medarbetaren känner sig kränkt av. </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Klargörande/medvetengörande samtal med medarbetare kan upplevas som kränkande, men är inte 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Inte få sin semester när man vill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dirty="0">
                <a:solidFill>
                  <a:schemeClr val="tx1"/>
                </a:solidFill>
                <a:effectLst/>
                <a:latin typeface="+mn-lt"/>
                <a:ea typeface="+mn-ea"/>
                <a:cs typeface="+mn-cs"/>
              </a:rPr>
              <a:t>Däremot får chef inte förmedla ovanstående på ett ex nedvärderande eller aggressivt sätt, för då kan det beteendet räknas som kränkande särbehandling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u="none" strike="noStrike" kern="1200" dirty="0">
              <a:solidFill>
                <a:schemeClr val="tx1"/>
              </a:solidFill>
              <a:effectLst/>
              <a:latin typeface="+mn-lt"/>
              <a:ea typeface="+mn-ea"/>
              <a:cs typeface="+mn-cs"/>
            </a:endParaRPr>
          </a:p>
          <a:p>
            <a:endParaRPr lang="sv-SE" dirty="0"/>
          </a:p>
        </p:txBody>
      </p:sp>
      <p:sp>
        <p:nvSpPr>
          <p:cNvPr id="4" name="Platshållare för datum 3"/>
          <p:cNvSpPr>
            <a:spLocks noGrp="1"/>
          </p:cNvSpPr>
          <p:nvPr>
            <p:ph type="dt" idx="1"/>
          </p:nvPr>
        </p:nvSpPr>
        <p:spPr/>
        <p:txBody>
          <a:bodyPr/>
          <a:lstStyle/>
          <a:p>
            <a:fld id="{85227DC2-ECB9-4CC5-9289-199C6A22173F}"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200016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Wingdings" panose="05000000000000000000" pitchFamily="2" charset="2"/>
              <a:buNone/>
            </a:pPr>
            <a:r>
              <a:rPr lang="sv-SE" sz="1200" kern="1200" dirty="0">
                <a:solidFill>
                  <a:schemeClr val="tx1"/>
                </a:solidFill>
                <a:latin typeface="+mn-lt"/>
                <a:ea typeface="+mn-ea"/>
                <a:cs typeface="+mn-cs"/>
              </a:rPr>
              <a:t>Bilden är ett sätt att visa vikten av att agera i tidigt stadie ex mot en viss jargong för att undvika att hamna i större konflikter som sen kan leda till kränkande särbehandling/trakasserier eller mobbing. Där mobbing är den allvarligaste formen av kränkande särbehandling (där kränkningarna har skett systematiskt under en längre tid)</a:t>
            </a:r>
          </a:p>
          <a:p>
            <a:pPr marL="0" indent="0">
              <a:buFont typeface="Wingdings" panose="05000000000000000000" pitchFamily="2" charset="2"/>
              <a:buNone/>
            </a:pPr>
            <a:endParaRPr lang="sv-SE" dirty="0"/>
          </a:p>
          <a:p>
            <a:pPr marL="0" indent="0">
              <a:buFont typeface="Wingdings" panose="05000000000000000000" pitchFamily="2" charset="2"/>
              <a:buNone/>
            </a:pPr>
            <a:r>
              <a:rPr lang="sv-SE" dirty="0"/>
              <a:t>Jargong: ett internt </a:t>
            </a:r>
            <a:r>
              <a:rPr lang="sv-SE" dirty="0">
                <a:hlinkClick r:id="rId3" tooltip="Språkbruk">
                  <a:extLst>
                    <a:ext uri="{A12FA001-AC4F-418D-AE19-62706E023703}">
                      <ahyp:hlinkClr xmlns:ahyp="http://schemas.microsoft.com/office/drawing/2018/hyperlinkcolor" val="tx"/>
                    </a:ext>
                  </a:extLst>
                </a:hlinkClick>
              </a:rPr>
              <a:t>språkbruk</a:t>
            </a:r>
            <a:r>
              <a:rPr lang="sv-SE" dirty="0"/>
              <a:t> som ofta är svårbegripligt för utomstående.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sitter i väggarna brukar det heta. Hur jargongen är på jobbet har stor betydelse för hur arbetsklimatet är. Men gränsen mellan en tuff jargong och rena trakasserier är inte alltid lätt att dra.</a:t>
            </a:r>
          </a:p>
          <a:p>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En rå jargong med skämt som tenderar att gå över gränsen, är inte helt ovanlig på arbetsplatser.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jargongen inte faller i god jord riskerar den att påverka hela gruppens prestation och </a:t>
            </a:r>
            <a:r>
              <a:rPr lang="sv-SE" sz="1800" dirty="0">
                <a:effectLst/>
                <a:latin typeface="Segoe UI" panose="020B0502040204020203" pitchFamily="34" charset="0"/>
              </a:rPr>
              <a:t>skapar ohälsa hos medarbetarna</a:t>
            </a:r>
            <a:r>
              <a:rPr lang="sv-SE" sz="1200" kern="1200" dirty="0">
                <a:solidFill>
                  <a:schemeClr val="tx1"/>
                </a:solidFill>
                <a:latin typeface="+mn-lt"/>
                <a:ea typeface="+mn-ea"/>
                <a:cs typeface="+mn-cs"/>
              </a:rPr>
              <a:t>. Viktigt att prata om vilken jargong vi har på arbetsplatsen och om den är ok eller om vi behöver ändra hur vi beter oss mot varandra.</a:t>
            </a:r>
          </a:p>
          <a:p>
            <a:pPr marL="0" indent="0">
              <a:buFont typeface="Wingdings" panose="05000000000000000000" pitchFamily="2" charset="2"/>
              <a:buNone/>
            </a:pP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Konflikter eller tillfälliga meningsmotsättningar ses som normala företeelser och är inte kränkande särbehandling.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I en konflikt är ingen part mer utsatt än den andra. Om konflikten fortsätter och maktbalansen ändras, där en hamnar i underläge, kan det leda till kränkande särbehandling eller trakasserier. Ifall det är händelser som sker över långt tid kan det räknas som mobbing. </a:t>
            </a:r>
          </a:p>
          <a:p>
            <a:pPr marL="0" indent="0">
              <a:buFont typeface="Wingdings" panose="05000000000000000000" pitchFamily="2" charset="2"/>
              <a:buNone/>
            </a:pPr>
            <a:endParaRPr lang="sv-SE" sz="1200" kern="1200" dirty="0">
              <a:solidFill>
                <a:schemeClr val="tx1"/>
              </a:solidFill>
              <a:latin typeface="+mn-lt"/>
              <a:ea typeface="+mn-ea"/>
              <a:cs typeface="+mn-cs"/>
            </a:endParaRPr>
          </a:p>
          <a:p>
            <a:pPr marL="0" indent="0">
              <a:buFont typeface="Wingdings" panose="05000000000000000000" pitchFamily="2" charset="2"/>
              <a:buNone/>
            </a:pPr>
            <a:r>
              <a:rPr lang="sv-SE" sz="1200" kern="1200" dirty="0">
                <a:solidFill>
                  <a:schemeClr val="tx1"/>
                </a:solidFill>
                <a:latin typeface="+mn-lt"/>
                <a:ea typeface="+mn-ea"/>
                <a:cs typeface="+mn-cs"/>
              </a:rPr>
              <a:t>Det är viktigt att vi i våra yrkesroller förhåller oss professionella och att vi har respekt för varandras olikheter. Om det är tillfälliga konflikter som inte kan lösas tala med din chef för att få stöd så att konflikten inte eskalerar och leder till kränkande beteenden. Vidare är det viktigt att det finns möjlighet till kontinuerlig dialog i arbetsgruppen för att samtala om bemötande, samarbete och kommunikation.  </a:t>
            </a:r>
          </a:p>
          <a:p>
            <a:pPr marL="0" indent="0">
              <a:buFont typeface="Wingdings" panose="05000000000000000000" pitchFamily="2" charset="2"/>
              <a:buNone/>
            </a:pPr>
            <a:endParaRPr lang="sv-SE" sz="1200" kern="1200" dirty="0">
              <a:solidFill>
                <a:schemeClr val="tx1"/>
              </a:solidFill>
              <a:latin typeface="+mn-lt"/>
              <a:ea typeface="+mn-ea"/>
              <a:cs typeface="+mn-cs"/>
            </a:endParaRPr>
          </a:p>
          <a:p>
            <a:pPr marL="0" indent="0">
              <a:buFont typeface="Wingdings" panose="05000000000000000000" pitchFamily="2" charset="2"/>
              <a:buNone/>
            </a:pPr>
            <a:r>
              <a:rPr lang="sv-SE" sz="1100" b="0" dirty="0"/>
              <a:t>(Lånad bild av Stefan Blomberg, psykolog och forskare kring mobbning i arbetslivet)</a:t>
            </a:r>
          </a:p>
          <a:p>
            <a:pPr marL="0" indent="0">
              <a:buFont typeface="Wingdings" panose="05000000000000000000" pitchFamily="2" charset="2"/>
              <a:buNone/>
            </a:pPr>
            <a:br>
              <a:rPr lang="sv-SE" sz="1200" kern="1200" dirty="0">
                <a:solidFill>
                  <a:schemeClr val="tx1"/>
                </a:solidFill>
                <a:latin typeface="+mn-lt"/>
                <a:ea typeface="+mn-ea"/>
                <a:cs typeface="+mn-cs"/>
              </a:rPr>
            </a:br>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2024-03-06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2680482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8C6E5BFC-38C0-441E-A97B-DF81A5D791D9}"/>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11168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3067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F1EA9422-B26A-4BF9-897E-76944E1BB435}"/>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9457090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B5C14157-D78E-41B7-8006-C1B87D6EC00F}"/>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7746536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B3B21783-7092-45F2-8751-292E83B8B39B}"/>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8197583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2D1E2299-C76D-4D99-AE61-ED1BC21C6D0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5835584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E0E87282-38B2-4CF4-9E42-6D498C07AEB9}"/>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6108873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605DC33A-9361-4C62-AC15-08A29DC37DEB}"/>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811149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0E3C0AE1-D948-4F0D-9DCD-723CEBDEB74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8110867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024703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14639836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B164061E-568F-47E5-B2FF-327745FD3A1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29301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6BABBAB2-1E0D-41A0-A919-E4B08C77843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8277285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0428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6B5703A5-A514-4543-AB20-4E663BDCF4FB}"/>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5218224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1C87CF48-C5A1-462D-9A72-8C066CE9B616}"/>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40242338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2D162526-4D93-44EC-A683-30BA6D1396E9}"/>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031695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A34BA43D-834B-4936-B79E-BBD45FEBF9F5}"/>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4899053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ysClr val="windowText" lastClr="000000"/>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ysClr val="windowText" lastClr="000000"/>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ysClr val="windowText" lastClr="000000"/>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F4FF2D4B-165C-4357-9895-620D1EDCF26C}"/>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39725117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9E7C343D-37ED-459E-A10C-6E861156B478}"/>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02591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2B7C3E49-48EE-41F7-BBEE-6B7223C4C133}"/>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9215298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8C636CAB-3C76-4BEB-80B2-DC8C5BF0C042}"/>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835681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5033705C-75D7-4D57-8ACE-C67151521837}"/>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75278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3850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49A5746E-A0DE-4C35-B120-434855B5D637}"/>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6745880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EFF9A737-D779-4995-9BE7-37EC55F2387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9173842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46119DED-587A-432C-AD18-8E0CB2F9B65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9282196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2191772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28663420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D6203184-22B4-4378-A222-CA94ABE2DBF9}"/>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063097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7644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EEA5D5BA-872B-4355-83EB-A5B78764B79C}"/>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909682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ysClr val="windowText" lastClr="000000"/>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9592F648-99E5-40B1-9B9B-9C72649CC9CD}"/>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14157137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ysClr val="windowText" lastClr="000000"/>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ysClr val="windowText" lastClr="000000"/>
                </a:solidFill>
              </a:rPr>
              <a:t>Kontakt</a:t>
            </a:r>
          </a:p>
        </p:txBody>
      </p:sp>
      <p:pic>
        <p:nvPicPr>
          <p:cNvPr id="7" name="Bildobjekt 6" descr="Logo" title="Logo">
            <a:extLst>
              <a:ext uri="{FF2B5EF4-FFF2-40B4-BE49-F238E27FC236}">
                <a16:creationId xmlns:a16="http://schemas.microsoft.com/office/drawing/2014/main" id="{5BA6ACB3-BBE5-4FAA-8FF7-2231C840AD5A}"/>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1139577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EFBD8CFB-6F4B-4943-82A0-3D2D11557632}"/>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1849949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BA693D71-CF82-4090-9A53-6DC45B002C2A}"/>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1550633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23801847-364E-481D-BEFB-79E92A5F5313}"/>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39092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4F20E319-DB30-4796-978C-2BC71F947660}"/>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325505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0D85FE9C-D264-4B97-9CFA-119A1001F5D9}"/>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1517286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p:txBody>
          <a:bodyPr/>
          <a:lstStyle>
            <a:lvl1pPr>
              <a:defRPr sz="2400"/>
            </a:lvl1pPr>
            <a:lvl2pPr>
              <a:defRPr sz="20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B69579-EBC6-4802-9EFE-7C05A8EA1BD7}" type="slidenum">
              <a:rPr lang="en-US"/>
              <a:pPr>
                <a:defRPr/>
              </a:pPr>
              <a:t>‹#›</a:t>
            </a:fld>
            <a:endParaRPr lang="en-US"/>
          </a:p>
        </p:txBody>
      </p:sp>
    </p:spTree>
    <p:extLst>
      <p:ext uri="{BB962C8B-B14F-4D97-AF65-F5344CB8AC3E}">
        <p14:creationId xmlns:p14="http://schemas.microsoft.com/office/powerpoint/2010/main" val="81457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a:t>Rubrik rubrik rubrik</a:t>
            </a: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a:t>Text text text text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4301195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rgbClr val="3F556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6ACC92B5-1BDF-4704-9287-B20F2D9C9A67}"/>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358209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bildnummer 4">
            <a:extLst>
              <a:ext uri="{FF2B5EF4-FFF2-40B4-BE49-F238E27FC236}">
                <a16:creationId xmlns:a16="http://schemas.microsoft.com/office/drawing/2014/main" id="{11367066-0003-486E-9D36-7BD52CC18FD5}"/>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12917333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D9A01D13-F573-410F-95EB-89C070AE3459}"/>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19180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4017C5B0-C01B-485D-86E6-6C4DC220E3C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10494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36707458-E911-448C-BEB3-F8379E92F7E3}"/>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605792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1D38D8B2-C65F-4201-A407-88613A6BFBA2}"/>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378497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16C234E0-D861-4D79-8452-31EC89473FF1}"/>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099729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6B5B6440-2F77-475D-A362-78A9E5233D93}"/>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89446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93AC5F17-3D9F-4906-AAE0-3C9CA3C85405}"/>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060620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164868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1425612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D4E7D1F4-0C5B-4760-ACBA-9D333E89ED7A}"/>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23762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360000" y="1736728"/>
            <a:ext cx="395856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83202FA7-D00B-430B-9644-C3D052071ACA}"/>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319506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52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F9E5C432-7F81-4CBB-AB9E-D526253ED08C}"/>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2735646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rgbClr val="3F556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107F0A1F-359B-49FC-B4A4-B4423F836B53}"/>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1962646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rgbClr val="3F556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6CFB483C-3DE4-43B1-BE58-F10B760FF08E}"/>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4255046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EE034447-B413-4A96-BFF8-275EEDDCD05C}"/>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3931448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4525EAC6-4F6F-4D83-913D-CD8D95CD26E4}"/>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775166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5677FA8E-0D2A-4567-9A9F-90FCB1A8A9D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43799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41315E5-FBCE-4909-BFC7-D1AFC743411D}"/>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098419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2EB24801-EACC-45A4-B79F-A6B3FCB11B50}"/>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60813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AB04B91C-34DC-4D87-97CE-9A5535BE260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12975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8" name="Platshållare för bildnummer 4">
            <a:extLst>
              <a:ext uri="{FF2B5EF4-FFF2-40B4-BE49-F238E27FC236}">
                <a16:creationId xmlns:a16="http://schemas.microsoft.com/office/drawing/2014/main" id="{2C5BF656-B037-4A82-83B8-0AEE3F936C5F}"/>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265471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D4B16CD1-0253-4DF3-90DD-4EFA5F2D7F97}"/>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481981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2ACCAF9F-22B7-4E66-8AAB-8821CE7DCE52}"/>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637644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248A7F10-EB5E-4013-B0B5-5B0AFAC41AEB}"/>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92054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137527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1633652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B3043FC5-4B35-4949-9667-02AA3B76668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091993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115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E8BE9D01-1940-43A8-B8E6-557FC3310459}"/>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95668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5DC1C357-7928-47BE-91A8-F9F10E884B4D}"/>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927954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7769122D-0D0E-4D0E-BE41-966EEBD570AA}"/>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0488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220CA09E-C6B2-4650-B5E6-F7ED55AA8E99}"/>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690059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8FDA208F-AE40-42B0-B5DF-97A867F8D155}"/>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3643264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1BF41A8D-C2E8-4884-A8AC-6110FEF1ED0D}"/>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1732017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9080A5C4-839E-4B0F-8949-042E91913E1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796563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0738AD5B-4426-46C2-844A-90B6F08A9A77}"/>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242222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4846F14A-34A1-4984-90D5-E2F0EF8F88BE}"/>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1541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37F54EBA-B394-41A2-A11F-C9440E934CB3}"/>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008209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26FC345F-E283-4C13-9974-E7FA5663279F}"/>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219590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10B16C20-8AE2-4C30-97AA-056338F9EE4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693172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331A970E-D99E-4CA4-8A28-9A0827B3276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4159045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31480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Platshållare för bildnummer 4">
            <a:extLst>
              <a:ext uri="{FF2B5EF4-FFF2-40B4-BE49-F238E27FC236}">
                <a16:creationId xmlns:a16="http://schemas.microsoft.com/office/drawing/2014/main" id="{1C92AEFF-6F6A-4F25-8649-9F54F8933BD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425784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3374170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9F40AF0B-A266-4304-A5DB-F0044F98C50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5737235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426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B538A9E1-F6A4-4DCF-83A2-46320C2668FF}"/>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182023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F41D9004-B5BE-4924-9EB1-43FCC3AD5DC0}"/>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40454854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0BE5E066-3615-4D7F-B922-8557325BAED8}"/>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1104007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83316F0E-9A23-4F1A-8079-EB91A8151278}"/>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3110710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328A054A-5768-480D-BCF5-A46ED67A1BE9}"/>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11384704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CD510A11-C50E-48E5-A20A-87A31D015473}"/>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3109050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7C6A6D05-5C06-406D-B162-FCC2D32F5FB3}"/>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68448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Platshållare för bildnummer 4">
            <a:extLst>
              <a:ext uri="{FF2B5EF4-FFF2-40B4-BE49-F238E27FC236}">
                <a16:creationId xmlns:a16="http://schemas.microsoft.com/office/drawing/2014/main" id="{77E2F12D-C440-4800-B279-1AFFDF11E8C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841441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6915E3C2-F29A-41F2-B41A-D64D9E7E7C5B}"/>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667526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1083D4E7-C205-4E9D-9C8B-3AFC29227A76}"/>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6031510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3F5DEF87-12EE-46F3-8518-6B065A990BEB}"/>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716304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8C81B069-DD67-451D-BFA4-51B58F02B3BB}"/>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7556476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DF54FBE5-8A07-4044-B6DB-18D3A4C3939A}"/>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961642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4484017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1691964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D6B1AD80-47E2-46F8-A691-DAF5249CC1E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9163221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9085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83EA2DAC-9D15-4086-9264-8BD3A3164B2E}"/>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62111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E702B865-CCC0-4EFE-8BC3-233323AAAADA}"/>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8162702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6B302A34-5FFF-4164-94F1-53E604D0386A}"/>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1661415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6716F9A0-0408-498D-A8CB-1CDF58BB069B}"/>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19189980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583AFD3A-4DA2-45BC-96EA-EA739707D81B}"/>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4355019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2A50FBF5-CC6A-4369-895D-071D2C2400C1}"/>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7342797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bildnummer 4">
            <a:extLst>
              <a:ext uri="{FF2B5EF4-FFF2-40B4-BE49-F238E27FC236}">
                <a16:creationId xmlns:a16="http://schemas.microsoft.com/office/drawing/2014/main" id="{4F800F5C-D6D6-49F0-8BA2-C8858CFE8FEC}"/>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201158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360000" y="1736728"/>
            <a:ext cx="395856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4825734" y="1736728"/>
            <a:ext cx="395827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96B7B8AD-F5D5-4679-8F2C-6705667D2A6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1427996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Platshållare för bildnummer 4">
            <a:extLst>
              <a:ext uri="{FF2B5EF4-FFF2-40B4-BE49-F238E27FC236}">
                <a16:creationId xmlns:a16="http://schemas.microsoft.com/office/drawing/2014/main" id="{7F7D5953-C605-401A-9078-C9A04F4909CE}"/>
              </a:ext>
            </a:extLst>
          </p:cNvPr>
          <p:cNvSpPr>
            <a:spLocks noGrp="1"/>
          </p:cNvSpPr>
          <p:nvPr>
            <p:ph type="sldNum" sz="quarter" idx="10"/>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8051499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4">
            <a:extLst>
              <a:ext uri="{FF2B5EF4-FFF2-40B4-BE49-F238E27FC236}">
                <a16:creationId xmlns:a16="http://schemas.microsoft.com/office/drawing/2014/main" id="{7A0D53F6-2692-4E47-B266-FDD0BD1FD619}"/>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037391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E035ECBB-3AD1-4BD8-A68D-6D8280C92C17}"/>
              </a:ext>
            </a:extLst>
          </p:cNvPr>
          <p:cNvSpPr>
            <a:spLocks noGrp="1"/>
          </p:cNvSpPr>
          <p:nvPr>
            <p:ph sz="half" idx="10"/>
          </p:nvPr>
        </p:nvSpPr>
        <p:spPr>
          <a:xfrm>
            <a:off x="3600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60380F1B-16AA-4B9E-A717-C80696063DC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7033762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Content Placeholder 2">
            <a:extLst>
              <a:ext uri="{FF2B5EF4-FFF2-40B4-BE49-F238E27FC236}">
                <a16:creationId xmlns:a16="http://schemas.microsoft.com/office/drawing/2014/main" id="{5BD080CD-995E-421E-B8CD-90E9BFA77E4C}"/>
              </a:ext>
            </a:extLst>
          </p:cNvPr>
          <p:cNvSpPr>
            <a:spLocks noGrp="1"/>
          </p:cNvSpPr>
          <p:nvPr>
            <p:ph sz="half" idx="10"/>
          </p:nvPr>
        </p:nvSpPr>
        <p:spPr>
          <a:xfrm>
            <a:off x="4489200" y="1736728"/>
            <a:ext cx="4302000"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4">
            <a:extLst>
              <a:ext uri="{FF2B5EF4-FFF2-40B4-BE49-F238E27FC236}">
                <a16:creationId xmlns:a16="http://schemas.microsoft.com/office/drawing/2014/main" id="{2AE88266-69F2-41A0-8841-FA0FA74288C8}"/>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87912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700717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9" name="Platshållare för bildnummer 4">
            <a:extLst>
              <a:ext uri="{FF2B5EF4-FFF2-40B4-BE49-F238E27FC236}">
                <a16:creationId xmlns:a16="http://schemas.microsoft.com/office/drawing/2014/main" id="{303B5DAD-8762-4B88-A9AA-D2F6B1B6615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1131600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3053246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4500">
                <a:solidFill>
                  <a:schemeClr val="bg1"/>
                </a:solidFill>
              </a:defRPr>
            </a:lvl1pPr>
          </a:lstStyle>
          <a:p>
            <a:endParaRPr lang="en-US" dirty="0"/>
          </a:p>
        </p:txBody>
      </p:sp>
    </p:spTree>
    <p:extLst>
      <p:ext uri="{BB962C8B-B14F-4D97-AF65-F5344CB8AC3E}">
        <p14:creationId xmlns:p14="http://schemas.microsoft.com/office/powerpoint/2010/main" val="28658986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4">
            <a:extLst>
              <a:ext uri="{FF2B5EF4-FFF2-40B4-BE49-F238E27FC236}">
                <a16:creationId xmlns:a16="http://schemas.microsoft.com/office/drawing/2014/main" id="{99366705-5350-4D63-94A3-4FF8D67C2F5D}"/>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776190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3809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60000" y="360000"/>
            <a:ext cx="8432285" cy="5526452"/>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hasCustomPrompt="1"/>
          </p:nvPr>
        </p:nvSpPr>
        <p:spPr>
          <a:xfrm>
            <a:off x="1409700" y="1973603"/>
            <a:ext cx="6362730" cy="885112"/>
          </a:xfrm>
          <a:prstGeom prst="rect">
            <a:avLst/>
          </a:prstGeom>
        </p:spPr>
        <p:txBody>
          <a:bodyPr anchor="ctr" anchorCtr="0">
            <a:noAutofit/>
          </a:bodyPr>
          <a:lstStyle>
            <a:lvl1pPr algn="ctr">
              <a:lnSpc>
                <a:spcPct val="90000"/>
              </a:lnSpc>
              <a:defRPr sz="4000">
                <a:solidFill>
                  <a:schemeClr val="bg1"/>
                </a:solidFill>
              </a:defRPr>
            </a:lvl1pPr>
          </a:lstStyle>
          <a:p>
            <a:r>
              <a:rPr lang="sv-SE" dirty="0"/>
              <a:t>Klicka här för att ändra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3AD68A0B-A515-426E-B759-E877EA367784}"/>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35077179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360000" y="341338"/>
            <a:ext cx="8424001" cy="5526452"/>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146631" y="2404808"/>
            <a:ext cx="6850742" cy="1349829"/>
          </a:xfrm>
          <a:prstGeom prst="rect">
            <a:avLst/>
          </a:prstGeom>
        </p:spPr>
        <p:txBody>
          <a:bodyPr anchor="ctr" anchorCtr="0">
            <a:noAutofit/>
          </a:bodyPr>
          <a:lstStyle>
            <a:lvl1pPr algn="ctr">
              <a:lnSpc>
                <a:spcPct val="90000"/>
              </a:lnSpc>
              <a:defRPr sz="4500" baseline="0">
                <a:solidFill>
                  <a:schemeClr val="bg1"/>
                </a:solidFill>
              </a:defRPr>
            </a:lvl1pPr>
          </a:lstStyle>
          <a:p>
            <a:endParaRPr lang="en-US" dirty="0"/>
          </a:p>
        </p:txBody>
      </p:sp>
      <p:sp>
        <p:nvSpPr>
          <p:cNvPr id="6" name="textruta 5">
            <a:extLst>
              <a:ext uri="{FF2B5EF4-FFF2-40B4-BE49-F238E27FC236}">
                <a16:creationId xmlns:a16="http://schemas.microsoft.com/office/drawing/2014/main" id="{26C13080-EE61-4752-AF76-A4F88152AD21}"/>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8" name="Bildobjekt 7" descr="Logo" title="Logo">
            <a:extLst>
              <a:ext uri="{FF2B5EF4-FFF2-40B4-BE49-F238E27FC236}">
                <a16:creationId xmlns:a16="http://schemas.microsoft.com/office/drawing/2014/main" id="{FD8686CD-9B53-4981-9181-8ABB62838376}"/>
              </a:ext>
            </a:extLst>
          </p:cNvPr>
          <p:cNvPicPr>
            <a:picLocks noChangeAspect="1"/>
          </p:cNvPicPr>
          <p:nvPr userDrawn="1"/>
        </p:nvPicPr>
        <p:blipFill>
          <a:blip r:embed="rId2"/>
          <a:stretch>
            <a:fillRect/>
          </a:stretch>
        </p:blipFill>
        <p:spPr>
          <a:xfrm>
            <a:off x="7616508" y="6164688"/>
            <a:ext cx="1152244" cy="384081"/>
          </a:xfrm>
          <a:prstGeom prst="rect">
            <a:avLst/>
          </a:prstGeom>
        </p:spPr>
      </p:pic>
    </p:spTree>
    <p:extLst>
      <p:ext uri="{BB962C8B-B14F-4D97-AF65-F5344CB8AC3E}">
        <p14:creationId xmlns:p14="http://schemas.microsoft.com/office/powerpoint/2010/main" val="40577615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Platshållare för text 4">
            <a:extLst>
              <a:ext uri="{FF2B5EF4-FFF2-40B4-BE49-F238E27FC236}">
                <a16:creationId xmlns:a16="http://schemas.microsoft.com/office/drawing/2014/main" id="{527D8E7C-BB63-4107-AE9F-73C9EC9FEA90}"/>
              </a:ext>
            </a:extLst>
          </p:cNvPr>
          <p:cNvSpPr>
            <a:spLocks noGrp="1"/>
          </p:cNvSpPr>
          <p:nvPr>
            <p:ph type="body" sz="quarter" idx="11" hasCustomPrompt="1"/>
          </p:nvPr>
        </p:nvSpPr>
        <p:spPr>
          <a:xfrm>
            <a:off x="1420650" y="2830623"/>
            <a:ext cx="6294600" cy="237002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sp>
        <p:nvSpPr>
          <p:cNvPr id="2" name="textruta 1">
            <a:extLst>
              <a:ext uri="{FF2B5EF4-FFF2-40B4-BE49-F238E27FC236}">
                <a16:creationId xmlns:a16="http://schemas.microsoft.com/office/drawing/2014/main" id="{DB19EC1B-923F-4489-8A9E-C185B834DC9A}"/>
              </a:ext>
            </a:extLst>
          </p:cNvPr>
          <p:cNvSpPr txBox="1"/>
          <p:nvPr userDrawn="1"/>
        </p:nvSpPr>
        <p:spPr>
          <a:xfrm>
            <a:off x="1420650" y="2405064"/>
            <a:ext cx="3456150"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7" name="Bildobjekt 6" descr="Logo" title="Logo">
            <a:extLst>
              <a:ext uri="{FF2B5EF4-FFF2-40B4-BE49-F238E27FC236}">
                <a16:creationId xmlns:a16="http://schemas.microsoft.com/office/drawing/2014/main" id="{AEDC51DD-6FF4-4DC2-8011-6E058A4DFDCD}"/>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34605446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33156487-7273-465B-81D4-DE8CC749AAEF}"/>
              </a:ext>
            </a:extLst>
          </p:cNvPr>
          <p:cNvPicPr>
            <a:picLocks noChangeAspect="1"/>
          </p:cNvPicPr>
          <p:nvPr userDrawn="1"/>
        </p:nvPicPr>
        <p:blipFill>
          <a:blip r:embed="rId2"/>
          <a:stretch>
            <a:fillRect/>
          </a:stretch>
        </p:blipFill>
        <p:spPr>
          <a:xfrm>
            <a:off x="3891862" y="2345323"/>
            <a:ext cx="1365622" cy="2164268"/>
          </a:xfrm>
          <a:prstGeom prst="rect">
            <a:avLst/>
          </a:prstGeom>
        </p:spPr>
      </p:pic>
    </p:spTree>
    <p:extLst>
      <p:ext uri="{BB962C8B-B14F-4D97-AF65-F5344CB8AC3E}">
        <p14:creationId xmlns:p14="http://schemas.microsoft.com/office/powerpoint/2010/main" val="19866595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D1B5D2-C43F-4C6B-A7FA-34DC90C6FADC}"/>
              </a:ext>
            </a:extLst>
          </p:cNvPr>
          <p:cNvSpPr/>
          <p:nvPr userDrawn="1"/>
        </p:nvSpPr>
        <p:spPr>
          <a:xfrm>
            <a:off x="360000" y="1144859"/>
            <a:ext cx="8424001" cy="5353142"/>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812109" y="1738313"/>
            <a:ext cx="7541315" cy="1349829"/>
          </a:xfrm>
          <a:prstGeom prst="rect">
            <a:avLst/>
          </a:prstGeom>
        </p:spPr>
        <p:txBody>
          <a:bodyPr anchor="ctr" anchorCtr="0">
            <a:noAutofit/>
          </a:bodyPr>
          <a:lstStyle>
            <a:lvl1pPr algn="l">
              <a:lnSpc>
                <a:spcPct val="90000"/>
              </a:lnSpc>
              <a:defRPr sz="4200" kern="0" spc="0" baseline="0">
                <a:solidFill>
                  <a:schemeClr val="bg1"/>
                </a:solidFill>
              </a:defRPr>
            </a:lvl1pPr>
          </a:lstStyle>
          <a:p>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812110" y="3277761"/>
            <a:ext cx="5704252"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812110" y="3718797"/>
            <a:ext cx="5704252"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2" name="textruta 11">
            <a:extLst>
              <a:ext uri="{FF2B5EF4-FFF2-40B4-BE49-F238E27FC236}">
                <a16:creationId xmlns:a16="http://schemas.microsoft.com/office/drawing/2014/main" id="{647DE4A7-0441-4412-B638-1EF142FA53A7}"/>
              </a:ext>
            </a:extLst>
          </p:cNvPr>
          <p:cNvSpPr txBox="1"/>
          <p:nvPr userDrawn="1"/>
        </p:nvSpPr>
        <p:spPr>
          <a:xfrm>
            <a:off x="360000" y="360008"/>
            <a:ext cx="6555150" cy="483429"/>
          </a:xfrm>
          <a:prstGeom prst="rect">
            <a:avLst/>
          </a:prstGeom>
          <a:noFill/>
        </p:spPr>
        <p:txBody>
          <a:bodyPr wrap="square" lIns="0" tIns="0" rIns="0" bIns="0" rtlCol="0" anchor="ctr" anchorCtr="0">
            <a:noAutofit/>
          </a:bodyPr>
          <a:lstStyle/>
          <a:p>
            <a:r>
              <a:rPr lang="sv-SE" sz="1200" dirty="0"/>
              <a:t>Hållbar stad – öppen för världen</a:t>
            </a:r>
          </a:p>
        </p:txBody>
      </p:sp>
      <p:pic>
        <p:nvPicPr>
          <p:cNvPr id="9" name="Bildobjekt 8" descr="Logo" title="Logo">
            <a:extLst>
              <a:ext uri="{FF2B5EF4-FFF2-40B4-BE49-F238E27FC236}">
                <a16:creationId xmlns:a16="http://schemas.microsoft.com/office/drawing/2014/main" id="{585A5634-D1CA-4B81-AE13-6485D8F3B1B1}"/>
              </a:ext>
            </a:extLst>
          </p:cNvPr>
          <p:cNvPicPr>
            <a:picLocks noChangeAspect="1"/>
          </p:cNvPicPr>
          <p:nvPr userDrawn="1"/>
        </p:nvPicPr>
        <p:blipFill>
          <a:blip r:embed="rId2"/>
          <a:stretch>
            <a:fillRect/>
          </a:stretch>
        </p:blipFill>
        <p:spPr>
          <a:xfrm>
            <a:off x="7616264" y="387938"/>
            <a:ext cx="1152244" cy="384081"/>
          </a:xfrm>
          <a:prstGeom prst="rect">
            <a:avLst/>
          </a:prstGeom>
        </p:spPr>
      </p:pic>
    </p:spTree>
    <p:extLst>
      <p:ext uri="{BB962C8B-B14F-4D97-AF65-F5344CB8AC3E}">
        <p14:creationId xmlns:p14="http://schemas.microsoft.com/office/powerpoint/2010/main" val="204263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5.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7.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8.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F79BAF5D-A66A-4C6D-8AC6-45075464C341}"/>
              </a:ext>
            </a:extLst>
          </p:cNvPr>
          <p:cNvPicPr>
            <a:picLocks noChangeAspect="1"/>
          </p:cNvPicPr>
          <p:nvPr userDrawn="1"/>
        </p:nvPicPr>
        <p:blipFill>
          <a:blip r:embed="rId20"/>
          <a:stretch>
            <a:fillRect/>
          </a:stretch>
        </p:blipFill>
        <p:spPr>
          <a:xfrm>
            <a:off x="7616264" y="387938"/>
            <a:ext cx="1152244" cy="384081"/>
          </a:xfrm>
          <a:prstGeom prst="rect">
            <a:avLst/>
          </a:prstGeom>
        </p:spPr>
      </p:pic>
      <p:sp>
        <p:nvSpPr>
          <p:cNvPr id="14" name="Platshållare för bildnummer 4">
            <a:extLst>
              <a:ext uri="{FF2B5EF4-FFF2-40B4-BE49-F238E27FC236}">
                <a16:creationId xmlns:a16="http://schemas.microsoft.com/office/drawing/2014/main" id="{38004C28-BE39-48A2-B671-080E964A2201}"/>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58515350"/>
      </p:ext>
    </p:extLst>
  </p:cSld>
  <p:clrMap bg1="lt1" tx1="dk1" bg2="lt2" tx2="dk2" accent1="accent1" accent2="accent2" accent3="accent3" accent4="accent4" accent5="accent5" accent6="accent6" hlink="hlink" folHlink="folHlink"/>
  <p:sldLayoutIdLst>
    <p:sldLayoutId id="2147484436"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3" r:id="rId13"/>
    <p:sldLayoutId id="2147484434" r:id="rId14"/>
    <p:sldLayoutId id="2147484435" r:id="rId15"/>
    <p:sldLayoutId id="2147484430" r:id="rId16"/>
    <p:sldLayoutId id="2147484697" r:id="rId17"/>
    <p:sldLayoutId id="2147484698" r:id="rId18"/>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6C2096E7-7F9D-45BC-A84B-2BA54FBC2F36}"/>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0CD2F1DC-56E8-4F88-BEC6-612FDA9EC44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817236756"/>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 id="2147484591" r:id="rId13"/>
    <p:sldLayoutId id="2147484592" r:id="rId14"/>
    <p:sldLayoutId id="2147484593" r:id="rId15"/>
    <p:sldLayoutId id="2147484594"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26955DC4-AABA-4533-A6EF-AF5EB7B991BD}"/>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6C8024B6-B183-44CF-9D40-5C4AB54DF384}"/>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27424981"/>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 id="2147484607" r:id="rId12"/>
    <p:sldLayoutId id="2147484608" r:id="rId13"/>
    <p:sldLayoutId id="2147484609" r:id="rId14"/>
    <p:sldLayoutId id="2147484610" r:id="rId15"/>
    <p:sldLayoutId id="2147484611"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09FD2760-6BAA-46FF-996E-9F66B4B71834}"/>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8C1B493F-36F9-4C0A-B51C-4A4675E13AAF}"/>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639248852"/>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F421ED50-CF7F-4063-8494-A87AE620A627}"/>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070D6B8A-8B8A-47EA-B504-B5C2B56E5C5E}"/>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1823300548"/>
      </p:ext>
    </p:extLst>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 id="2147484641" r:id="rId12"/>
    <p:sldLayoutId id="2147484642" r:id="rId13"/>
    <p:sldLayoutId id="2147484643" r:id="rId14"/>
    <p:sldLayoutId id="2147484644" r:id="rId15"/>
    <p:sldLayoutId id="2147484645"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A8A1EFF4-858C-4FEB-A70A-0A3FFDD2809E}"/>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F2CF5D7E-6222-42CC-B039-5447DE67124B}"/>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3745900263"/>
      </p:ext>
    </p:extLst>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 id="2147484658" r:id="rId12"/>
    <p:sldLayoutId id="2147484659" r:id="rId13"/>
    <p:sldLayoutId id="2147484660" r:id="rId14"/>
    <p:sldLayoutId id="2147484661" r:id="rId15"/>
    <p:sldLayoutId id="2147484662"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DABC6D15-E133-4876-AFB9-F9597237B38E}"/>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4FDB38E2-C01D-48F1-9486-D94E72A26868}"/>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2882891716"/>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 id="2147484676" r:id="rId13"/>
    <p:sldLayoutId id="2147484677" r:id="rId14"/>
    <p:sldLayoutId id="2147484678" r:id="rId15"/>
    <p:sldLayoutId id="2147484679"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59999" y="384250"/>
            <a:ext cx="6877709" cy="1147968"/>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792000" y="1744653"/>
            <a:ext cx="7560000" cy="4032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60000" y="6376989"/>
            <a:ext cx="648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9" name="Bildobjekt 8" descr="Logo" title="Logo">
            <a:extLst>
              <a:ext uri="{FF2B5EF4-FFF2-40B4-BE49-F238E27FC236}">
                <a16:creationId xmlns:a16="http://schemas.microsoft.com/office/drawing/2014/main" id="{3F4B7959-9D29-4B1E-936A-D721DA4EB573}"/>
              </a:ext>
            </a:extLst>
          </p:cNvPr>
          <p:cNvPicPr>
            <a:picLocks noChangeAspect="1"/>
          </p:cNvPicPr>
          <p:nvPr userDrawn="1"/>
        </p:nvPicPr>
        <p:blipFill>
          <a:blip r:embed="rId18"/>
          <a:stretch>
            <a:fillRect/>
          </a:stretch>
        </p:blipFill>
        <p:spPr>
          <a:xfrm>
            <a:off x="7616264" y="387938"/>
            <a:ext cx="1152244" cy="384081"/>
          </a:xfrm>
          <a:prstGeom prst="rect">
            <a:avLst/>
          </a:prstGeom>
        </p:spPr>
      </p:pic>
      <p:sp>
        <p:nvSpPr>
          <p:cNvPr id="7" name="Platshållare för bildnummer 4">
            <a:extLst>
              <a:ext uri="{FF2B5EF4-FFF2-40B4-BE49-F238E27FC236}">
                <a16:creationId xmlns:a16="http://schemas.microsoft.com/office/drawing/2014/main" id="{980ECA4C-6D3C-430C-8107-332724047F60}"/>
              </a:ext>
            </a:extLst>
          </p:cNvPr>
          <p:cNvSpPr>
            <a:spLocks noGrp="1"/>
          </p:cNvSpPr>
          <p:nvPr>
            <p:ph type="sldNum" sz="quarter" idx="4"/>
          </p:nvPr>
        </p:nvSpPr>
        <p:spPr>
          <a:xfrm>
            <a:off x="8351999" y="6376989"/>
            <a:ext cx="433225" cy="149224"/>
          </a:xfrm>
          <a:prstGeom prst="rect">
            <a:avLst/>
          </a:prstGeom>
        </p:spPr>
        <p:txBody>
          <a:bodyPr vert="horz" lIns="0" tIns="0" rIns="0" bIns="0" rtlCol="0" anchor="ctr"/>
          <a:lstStyle>
            <a:lvl1pPr algn="r">
              <a:defRPr sz="1050" b="1">
                <a:solidFill>
                  <a:schemeClr val="tx1">
                    <a:lumMod val="95000"/>
                    <a:lumOff val="5000"/>
                  </a:schemeClr>
                </a:solidFill>
              </a:defRPr>
            </a:lvl1pPr>
          </a:lstStyle>
          <a:p>
            <a:fld id="{7DC35334-74D0-4DFF-B477-5D14C3FA108D}" type="slidenum">
              <a:rPr lang="sv-SE" smtClean="0"/>
              <a:pPr/>
              <a:t>‹#›</a:t>
            </a:fld>
            <a:endParaRPr lang="sv-SE" dirty="0"/>
          </a:p>
        </p:txBody>
      </p:sp>
    </p:spTree>
    <p:extLst>
      <p:ext uri="{BB962C8B-B14F-4D97-AF65-F5344CB8AC3E}">
        <p14:creationId xmlns:p14="http://schemas.microsoft.com/office/powerpoint/2010/main" val="572653601"/>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 id="2147484693" r:id="rId13"/>
    <p:sldLayoutId id="2147484694" r:id="rId14"/>
    <p:sldLayoutId id="2147484695" r:id="rId15"/>
    <p:sldLayoutId id="2147484696" r:id="rId16"/>
  </p:sldLayoutIdLst>
  <p:hf sldNum="0" hdr="0" ftr="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0">
          <p15:clr>
            <a:srgbClr val="F26B43"/>
          </p15:clr>
        </p15:guide>
        <p15:guide id="9" orient="horz" pos="527">
          <p15:clr>
            <a:srgbClr val="F26B43"/>
          </p15:clr>
        </p15:guide>
        <p15:guide id="10" pos="226">
          <p15:clr>
            <a:srgbClr val="F26B43"/>
          </p15:clr>
        </p15:guide>
        <p15:guide id="11" pos="5534">
          <p15:clr>
            <a:srgbClr val="F26B43"/>
          </p15:clr>
        </p15:guide>
        <p15:guide id="12" orient="horz" pos="4179">
          <p15:clr>
            <a:srgbClr val="F26B43"/>
          </p15:clr>
        </p15:guide>
        <p15:guide id="13" orient="horz" pos="4111">
          <p15:clr>
            <a:srgbClr val="F26B43"/>
          </p15:clr>
        </p15:guide>
        <p15:guide id="14" orient="horz" pos="10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ing.com/videos/riverview/relatedvideo?&amp;q=kr%c3%a4nkande+s%c3%a4rbehandling&amp;&amp;mid=AE8F26614710430FCF6DAE8F26614710430FCF6D&amp;&amp;FORM=VRDGA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91B396-14F2-4F39-BB34-66CDB66568F9}"/>
              </a:ext>
            </a:extLst>
          </p:cNvPr>
          <p:cNvSpPr>
            <a:spLocks noGrp="1"/>
          </p:cNvSpPr>
          <p:nvPr>
            <p:ph type="title"/>
          </p:nvPr>
        </p:nvSpPr>
        <p:spPr>
          <a:xfrm>
            <a:off x="359999" y="0"/>
            <a:ext cx="6877709" cy="1147968"/>
          </a:xfrm>
        </p:spPr>
        <p:txBody>
          <a:bodyPr>
            <a:normAutofit/>
          </a:bodyPr>
          <a:lstStyle/>
          <a:p>
            <a:r>
              <a:rPr lang="sv-SE" sz="2800" dirty="0"/>
              <a:t>Information om bildspelet</a:t>
            </a:r>
          </a:p>
        </p:txBody>
      </p:sp>
      <p:sp>
        <p:nvSpPr>
          <p:cNvPr id="3" name="Platshållare för innehåll 2">
            <a:extLst>
              <a:ext uri="{FF2B5EF4-FFF2-40B4-BE49-F238E27FC236}">
                <a16:creationId xmlns:a16="http://schemas.microsoft.com/office/drawing/2014/main" id="{312F68D1-D742-40DC-BA11-E5F9B96421D9}"/>
              </a:ext>
            </a:extLst>
          </p:cNvPr>
          <p:cNvSpPr>
            <a:spLocks noGrp="1"/>
          </p:cNvSpPr>
          <p:nvPr>
            <p:ph idx="11"/>
          </p:nvPr>
        </p:nvSpPr>
        <p:spPr>
          <a:xfrm>
            <a:off x="359999" y="1016001"/>
            <a:ext cx="7679596" cy="5475110"/>
          </a:xfrm>
        </p:spPr>
        <p:txBody>
          <a:bodyPr>
            <a:normAutofit/>
          </a:bodyPr>
          <a:lstStyle/>
          <a:p>
            <a:pPr marL="0" indent="0">
              <a:buNone/>
            </a:pPr>
            <a:r>
              <a:rPr lang="sv-SE" sz="1700" dirty="0"/>
              <a:t>Detta bildspel ska kunna vara ett hjälpmedel till er chefer när ni pratar om kränkande särbehandling, trakasserier och sexuella trakasserier på er arbetsplats. Bildspelet är indelat i 3 delar; teori, </a:t>
            </a:r>
            <a:r>
              <a:rPr lang="sv-SE" sz="1700" dirty="0" err="1"/>
              <a:t>dialogcase</a:t>
            </a:r>
            <a:r>
              <a:rPr lang="sv-SE" sz="1700" dirty="0"/>
              <a:t> och reflektionsfrågor. Ni kan välja att använda er av delar av bildspelet och kombinera de olika delarna vid användandet av materialet. Nedan kan ni läsa om vad varje del innehåller:</a:t>
            </a:r>
          </a:p>
          <a:p>
            <a:r>
              <a:rPr lang="sv-SE" sz="1700" dirty="0"/>
              <a:t>Del 1: Teori där ni går igenom vad de olika begreppen handlar om. Till bilderna finns det anteckningar som hjälp till den som håller i presentationen.</a:t>
            </a:r>
          </a:p>
          <a:p>
            <a:r>
              <a:rPr lang="sv-SE" sz="1700" dirty="0"/>
              <a:t>Del 2: </a:t>
            </a:r>
            <a:r>
              <a:rPr lang="sv-SE" sz="1700" dirty="0" err="1"/>
              <a:t>Dialogcase</a:t>
            </a:r>
            <a:r>
              <a:rPr lang="sv-SE" sz="1700" dirty="0"/>
              <a:t>. Här finns fyra </a:t>
            </a:r>
            <a:r>
              <a:rPr lang="sv-SE" sz="1700" dirty="0" err="1"/>
              <a:t>case</a:t>
            </a:r>
            <a:r>
              <a:rPr lang="sv-SE" sz="1700" dirty="0"/>
              <a:t> att välja mellan och lyfta för diskussion i arbetsgruppen.</a:t>
            </a:r>
          </a:p>
          <a:p>
            <a:r>
              <a:rPr lang="sv-SE" sz="1700" dirty="0"/>
              <a:t>Del 3: Reflektionsfrågor. Välj ut de frågor du som chef tycker är aktuella att diskutera kring, alt. att ni tillsammans i gruppen väljer ut de frågor ni vill diskutera.</a:t>
            </a:r>
          </a:p>
        </p:txBody>
      </p:sp>
    </p:spTree>
    <p:extLst>
      <p:ext uri="{BB962C8B-B14F-4D97-AF65-F5344CB8AC3E}">
        <p14:creationId xmlns:p14="http://schemas.microsoft.com/office/powerpoint/2010/main" val="31460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31">
            <a:extLst>
              <a:ext uri="{FF2B5EF4-FFF2-40B4-BE49-F238E27FC236}">
                <a16:creationId xmlns:a16="http://schemas.microsoft.com/office/drawing/2014/main" id="{5C16EFC7-2F33-414F-B579-6BC5B2E769E2}"/>
              </a:ext>
            </a:extLst>
          </p:cNvPr>
          <p:cNvSpPr/>
          <p:nvPr/>
        </p:nvSpPr>
        <p:spPr>
          <a:xfrm>
            <a:off x="4215567" y="798572"/>
            <a:ext cx="4722553" cy="5824056"/>
          </a:xfrm>
          <a:prstGeom prst="rect">
            <a:avLst/>
          </a:prstGeom>
          <a:solidFill>
            <a:schemeClr val="bg1">
              <a:lumMod val="95000"/>
            </a:schemeClr>
          </a:solidFill>
          <a:ln>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4" name="Ellips 23">
            <a:extLst>
              <a:ext uri="{FF2B5EF4-FFF2-40B4-BE49-F238E27FC236}">
                <a16:creationId xmlns:a16="http://schemas.microsoft.com/office/drawing/2014/main" id="{A6BD4DE8-3B13-4F08-9CD2-C55214AD5D41}"/>
              </a:ext>
            </a:extLst>
          </p:cNvPr>
          <p:cNvSpPr/>
          <p:nvPr/>
        </p:nvSpPr>
        <p:spPr>
          <a:xfrm>
            <a:off x="1148773" y="3180523"/>
            <a:ext cx="3048103" cy="2669476"/>
          </a:xfrm>
          <a:prstGeom prst="ellipse">
            <a:avLst/>
          </a:prstGeom>
          <a:solidFill>
            <a:srgbClr val="FBF2B4"/>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cxnSp>
        <p:nvCxnSpPr>
          <p:cNvPr id="5" name="Rak pilkoppling 4">
            <a:extLst>
              <a:ext uri="{FF2B5EF4-FFF2-40B4-BE49-F238E27FC236}">
                <a16:creationId xmlns:a16="http://schemas.microsoft.com/office/drawing/2014/main" id="{BC8A0419-376C-4B79-B254-8D53703C3F23}"/>
              </a:ext>
            </a:extLst>
          </p:cNvPr>
          <p:cNvCxnSpPr/>
          <p:nvPr/>
        </p:nvCxnSpPr>
        <p:spPr>
          <a:xfrm flipV="1">
            <a:off x="523462" y="1079402"/>
            <a:ext cx="0" cy="5022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Rak pilkoppling 5">
            <a:extLst>
              <a:ext uri="{FF2B5EF4-FFF2-40B4-BE49-F238E27FC236}">
                <a16:creationId xmlns:a16="http://schemas.microsoft.com/office/drawing/2014/main" id="{024F3B3B-F5B7-43F0-99E0-038168BD001E}"/>
              </a:ext>
            </a:extLst>
          </p:cNvPr>
          <p:cNvCxnSpPr>
            <a:cxnSpLocks/>
          </p:cNvCxnSpPr>
          <p:nvPr/>
        </p:nvCxnSpPr>
        <p:spPr>
          <a:xfrm>
            <a:off x="1414670" y="6360393"/>
            <a:ext cx="63146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6266C6D0-0B11-48E6-A465-DCAE770CC862}"/>
              </a:ext>
            </a:extLst>
          </p:cNvPr>
          <p:cNvCxnSpPr>
            <a:cxnSpLocks/>
          </p:cNvCxnSpPr>
          <p:nvPr/>
        </p:nvCxnSpPr>
        <p:spPr>
          <a:xfrm flipV="1">
            <a:off x="1477214" y="1252834"/>
            <a:ext cx="5897218" cy="43334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A1A926B6-D0BC-45F7-95BF-D27F22D1359F}"/>
              </a:ext>
            </a:extLst>
          </p:cNvPr>
          <p:cNvSpPr txBox="1"/>
          <p:nvPr/>
        </p:nvSpPr>
        <p:spPr>
          <a:xfrm>
            <a:off x="224558" y="354835"/>
            <a:ext cx="1563758" cy="523220"/>
          </a:xfrm>
          <a:prstGeom prst="rect">
            <a:avLst/>
          </a:prstGeom>
          <a:noFill/>
        </p:spPr>
        <p:txBody>
          <a:bodyPr wrap="square" rtlCol="0">
            <a:spAutoFit/>
          </a:bodyPr>
          <a:lstStyle/>
          <a:p>
            <a:r>
              <a:rPr lang="sv-SE" sz="1400" dirty="0"/>
              <a:t>Hög grad av obehag, ohälsa</a:t>
            </a:r>
          </a:p>
        </p:txBody>
      </p:sp>
      <p:sp>
        <p:nvSpPr>
          <p:cNvPr id="14" name="textruta 13">
            <a:extLst>
              <a:ext uri="{FF2B5EF4-FFF2-40B4-BE49-F238E27FC236}">
                <a16:creationId xmlns:a16="http://schemas.microsoft.com/office/drawing/2014/main" id="{F0CF286C-F97A-49CC-A959-AF83ACD3B5E4}"/>
              </a:ext>
            </a:extLst>
          </p:cNvPr>
          <p:cNvSpPr txBox="1"/>
          <p:nvPr/>
        </p:nvSpPr>
        <p:spPr>
          <a:xfrm>
            <a:off x="224557" y="5769748"/>
            <a:ext cx="1790437" cy="523220"/>
          </a:xfrm>
          <a:prstGeom prst="rect">
            <a:avLst/>
          </a:prstGeom>
          <a:noFill/>
        </p:spPr>
        <p:txBody>
          <a:bodyPr wrap="square" rtlCol="0">
            <a:spAutoFit/>
          </a:bodyPr>
          <a:lstStyle/>
          <a:p>
            <a:r>
              <a:rPr lang="sv-SE" sz="1400" dirty="0"/>
              <a:t>Lite obehag, liten grad av kränkning</a:t>
            </a:r>
          </a:p>
        </p:txBody>
      </p:sp>
      <p:sp>
        <p:nvSpPr>
          <p:cNvPr id="15" name="textruta 14">
            <a:extLst>
              <a:ext uri="{FF2B5EF4-FFF2-40B4-BE49-F238E27FC236}">
                <a16:creationId xmlns:a16="http://schemas.microsoft.com/office/drawing/2014/main" id="{3808D04F-6A8D-4E75-9D67-6F50F1F993BD}"/>
              </a:ext>
            </a:extLst>
          </p:cNvPr>
          <p:cNvSpPr txBox="1"/>
          <p:nvPr/>
        </p:nvSpPr>
        <p:spPr>
          <a:xfrm>
            <a:off x="6145145" y="5944270"/>
            <a:ext cx="1563758" cy="307777"/>
          </a:xfrm>
          <a:prstGeom prst="rect">
            <a:avLst/>
          </a:prstGeom>
          <a:noFill/>
        </p:spPr>
        <p:txBody>
          <a:bodyPr wrap="square" rtlCol="0">
            <a:spAutoFit/>
          </a:bodyPr>
          <a:lstStyle/>
          <a:p>
            <a:r>
              <a:rPr lang="sv-SE" sz="1400" dirty="0"/>
              <a:t>Grov kränkning</a:t>
            </a:r>
          </a:p>
        </p:txBody>
      </p:sp>
      <p:sp>
        <p:nvSpPr>
          <p:cNvPr id="16" name="textruta 15">
            <a:extLst>
              <a:ext uri="{FF2B5EF4-FFF2-40B4-BE49-F238E27FC236}">
                <a16:creationId xmlns:a16="http://schemas.microsoft.com/office/drawing/2014/main" id="{B58CB773-3E10-4FF5-850B-FF8CCD40067C}"/>
              </a:ext>
            </a:extLst>
          </p:cNvPr>
          <p:cNvSpPr txBox="1"/>
          <p:nvPr/>
        </p:nvSpPr>
        <p:spPr>
          <a:xfrm>
            <a:off x="685125" y="892602"/>
            <a:ext cx="1948063" cy="338554"/>
          </a:xfrm>
          <a:prstGeom prst="rect">
            <a:avLst/>
          </a:prstGeom>
          <a:noFill/>
        </p:spPr>
        <p:txBody>
          <a:bodyPr wrap="square" rtlCol="0">
            <a:spAutoFit/>
          </a:bodyPr>
          <a:lstStyle/>
          <a:p>
            <a:r>
              <a:rPr lang="sv-SE" sz="1600" b="1" dirty="0">
                <a:solidFill>
                  <a:srgbClr val="0070C0"/>
                </a:solidFill>
              </a:rPr>
              <a:t>Arbetsmiljö</a:t>
            </a:r>
          </a:p>
        </p:txBody>
      </p:sp>
      <p:sp>
        <p:nvSpPr>
          <p:cNvPr id="17" name="textruta 16">
            <a:extLst>
              <a:ext uri="{FF2B5EF4-FFF2-40B4-BE49-F238E27FC236}">
                <a16:creationId xmlns:a16="http://schemas.microsoft.com/office/drawing/2014/main" id="{BF66D5D1-A9FC-4C13-9DCA-AFCBA0F6A344}"/>
              </a:ext>
            </a:extLst>
          </p:cNvPr>
          <p:cNvSpPr txBox="1"/>
          <p:nvPr/>
        </p:nvSpPr>
        <p:spPr>
          <a:xfrm>
            <a:off x="4196876" y="892602"/>
            <a:ext cx="3927877" cy="338554"/>
          </a:xfrm>
          <a:prstGeom prst="rect">
            <a:avLst/>
          </a:prstGeom>
          <a:noFill/>
        </p:spPr>
        <p:txBody>
          <a:bodyPr wrap="square" rtlCol="0">
            <a:spAutoFit/>
          </a:bodyPr>
          <a:lstStyle/>
          <a:p>
            <a:r>
              <a:rPr lang="sv-SE" sz="1600" b="1" dirty="0">
                <a:solidFill>
                  <a:srgbClr val="0070C0"/>
                </a:solidFill>
              </a:rPr>
              <a:t>Utredning och arbetsrättsliga åtgärder</a:t>
            </a:r>
          </a:p>
        </p:txBody>
      </p:sp>
      <p:sp>
        <p:nvSpPr>
          <p:cNvPr id="19" name="textruta 18">
            <a:extLst>
              <a:ext uri="{FF2B5EF4-FFF2-40B4-BE49-F238E27FC236}">
                <a16:creationId xmlns:a16="http://schemas.microsoft.com/office/drawing/2014/main" id="{74238CA2-8684-46E1-B2FD-42BB8F816073}"/>
              </a:ext>
            </a:extLst>
          </p:cNvPr>
          <p:cNvSpPr txBox="1"/>
          <p:nvPr/>
        </p:nvSpPr>
        <p:spPr>
          <a:xfrm>
            <a:off x="790502" y="5300155"/>
            <a:ext cx="1095172" cy="369332"/>
          </a:xfrm>
          <a:prstGeom prst="rect">
            <a:avLst/>
          </a:prstGeom>
          <a:noFill/>
        </p:spPr>
        <p:txBody>
          <a:bodyPr wrap="none" rtlCol="0">
            <a:spAutoFit/>
          </a:bodyPr>
          <a:lstStyle/>
          <a:p>
            <a:r>
              <a:rPr lang="sv-SE" b="1" dirty="0"/>
              <a:t>Jargong</a:t>
            </a:r>
          </a:p>
        </p:txBody>
      </p:sp>
      <p:sp>
        <p:nvSpPr>
          <p:cNvPr id="20" name="textruta 19">
            <a:extLst>
              <a:ext uri="{FF2B5EF4-FFF2-40B4-BE49-F238E27FC236}">
                <a16:creationId xmlns:a16="http://schemas.microsoft.com/office/drawing/2014/main" id="{7EBA39E6-D85C-46F3-ACC7-A983A2B193F6}"/>
              </a:ext>
            </a:extLst>
          </p:cNvPr>
          <p:cNvSpPr txBox="1"/>
          <p:nvPr/>
        </p:nvSpPr>
        <p:spPr>
          <a:xfrm>
            <a:off x="1572055" y="3558553"/>
            <a:ext cx="1413380" cy="1231106"/>
          </a:xfrm>
          <a:prstGeom prst="rect">
            <a:avLst/>
          </a:prstGeom>
          <a:noFill/>
        </p:spPr>
        <p:txBody>
          <a:bodyPr wrap="square" rtlCol="0">
            <a:spAutoFit/>
          </a:bodyPr>
          <a:lstStyle/>
          <a:p>
            <a:r>
              <a:rPr lang="sv-SE" b="1" dirty="0"/>
              <a:t>Konflikt: </a:t>
            </a:r>
            <a:br>
              <a:rPr lang="sv-SE" dirty="0"/>
            </a:br>
            <a:r>
              <a:rPr lang="sv-SE" sz="1400" dirty="0"/>
              <a:t>Arbetsgivaren har skyldighet att se till att miljön är ok</a:t>
            </a:r>
            <a:endParaRPr lang="sv-SE" dirty="0"/>
          </a:p>
        </p:txBody>
      </p:sp>
      <p:sp>
        <p:nvSpPr>
          <p:cNvPr id="21" name="textruta 20">
            <a:extLst>
              <a:ext uri="{FF2B5EF4-FFF2-40B4-BE49-F238E27FC236}">
                <a16:creationId xmlns:a16="http://schemas.microsoft.com/office/drawing/2014/main" id="{9953B1FE-C05A-46FD-B0C2-F4D0EC48E4B5}"/>
              </a:ext>
            </a:extLst>
          </p:cNvPr>
          <p:cNvSpPr txBox="1"/>
          <p:nvPr/>
        </p:nvSpPr>
        <p:spPr>
          <a:xfrm>
            <a:off x="4241977" y="2869917"/>
            <a:ext cx="1662680" cy="1077218"/>
          </a:xfrm>
          <a:prstGeom prst="rect">
            <a:avLst/>
          </a:prstGeom>
          <a:noFill/>
        </p:spPr>
        <p:txBody>
          <a:bodyPr wrap="square" rtlCol="0">
            <a:spAutoFit/>
          </a:bodyPr>
          <a:lstStyle/>
          <a:p>
            <a:r>
              <a:rPr lang="sv-SE" b="1" dirty="0"/>
              <a:t>Kränkande handlingar</a:t>
            </a:r>
            <a:r>
              <a:rPr lang="sv-SE" dirty="0"/>
              <a:t>:</a:t>
            </a:r>
            <a:br>
              <a:rPr lang="sv-SE" dirty="0"/>
            </a:br>
            <a:r>
              <a:rPr lang="sv-SE" sz="1400" dirty="0"/>
              <a:t>-händelser, situationer</a:t>
            </a:r>
            <a:endParaRPr lang="sv-SE" dirty="0"/>
          </a:p>
        </p:txBody>
      </p:sp>
      <p:sp>
        <p:nvSpPr>
          <p:cNvPr id="22" name="textruta 21">
            <a:extLst>
              <a:ext uri="{FF2B5EF4-FFF2-40B4-BE49-F238E27FC236}">
                <a16:creationId xmlns:a16="http://schemas.microsoft.com/office/drawing/2014/main" id="{93BFB01E-524D-4809-82BF-5343DA481AD3}"/>
              </a:ext>
            </a:extLst>
          </p:cNvPr>
          <p:cNvSpPr txBox="1"/>
          <p:nvPr/>
        </p:nvSpPr>
        <p:spPr>
          <a:xfrm>
            <a:off x="5790116" y="1720876"/>
            <a:ext cx="1902593" cy="1938992"/>
          </a:xfrm>
          <a:prstGeom prst="rect">
            <a:avLst/>
          </a:prstGeom>
          <a:noFill/>
        </p:spPr>
        <p:txBody>
          <a:bodyPr wrap="square" rtlCol="0">
            <a:spAutoFit/>
          </a:bodyPr>
          <a:lstStyle/>
          <a:p>
            <a:r>
              <a:rPr lang="sv-SE" b="1" dirty="0"/>
              <a:t>Trakasserier,</a:t>
            </a:r>
          </a:p>
          <a:p>
            <a:r>
              <a:rPr lang="sv-SE" b="1" dirty="0"/>
              <a:t>Diskriminering</a:t>
            </a:r>
          </a:p>
          <a:p>
            <a:r>
              <a:rPr lang="sv-SE" sz="1400" dirty="0"/>
              <a:t>- Om kränkningen innehåller någon form av trakasserier eller diskriminering är karaktären allvarligare </a:t>
            </a:r>
          </a:p>
        </p:txBody>
      </p:sp>
      <p:sp>
        <p:nvSpPr>
          <p:cNvPr id="23" name="textruta 22">
            <a:extLst>
              <a:ext uri="{FF2B5EF4-FFF2-40B4-BE49-F238E27FC236}">
                <a16:creationId xmlns:a16="http://schemas.microsoft.com/office/drawing/2014/main" id="{C9417EEE-396F-4157-B27B-4C2E06F60094}"/>
              </a:ext>
            </a:extLst>
          </p:cNvPr>
          <p:cNvSpPr txBox="1"/>
          <p:nvPr/>
        </p:nvSpPr>
        <p:spPr>
          <a:xfrm>
            <a:off x="7692709" y="1079402"/>
            <a:ext cx="1245411" cy="1231106"/>
          </a:xfrm>
          <a:prstGeom prst="rect">
            <a:avLst/>
          </a:prstGeom>
          <a:noFill/>
        </p:spPr>
        <p:txBody>
          <a:bodyPr wrap="square" rtlCol="0">
            <a:spAutoFit/>
          </a:bodyPr>
          <a:lstStyle/>
          <a:p>
            <a:r>
              <a:rPr lang="sv-SE" b="1" dirty="0"/>
              <a:t>Mobbing</a:t>
            </a:r>
          </a:p>
          <a:p>
            <a:r>
              <a:rPr lang="sv-SE" sz="1400" dirty="0"/>
              <a:t>Upprepade händelser, pågått längre tid</a:t>
            </a:r>
          </a:p>
        </p:txBody>
      </p:sp>
      <p:sp>
        <p:nvSpPr>
          <p:cNvPr id="25" name="Rektangel 24">
            <a:extLst>
              <a:ext uri="{FF2B5EF4-FFF2-40B4-BE49-F238E27FC236}">
                <a16:creationId xmlns:a16="http://schemas.microsoft.com/office/drawing/2014/main" id="{5D2DC40F-C1F2-4F0A-8B6F-9C4BFFBB7542}"/>
              </a:ext>
            </a:extLst>
          </p:cNvPr>
          <p:cNvSpPr/>
          <p:nvPr/>
        </p:nvSpPr>
        <p:spPr>
          <a:xfrm>
            <a:off x="2589942" y="4657821"/>
            <a:ext cx="1413380" cy="954107"/>
          </a:xfrm>
          <a:prstGeom prst="rect">
            <a:avLst/>
          </a:prstGeom>
        </p:spPr>
        <p:txBody>
          <a:bodyPr wrap="square">
            <a:spAutoFit/>
          </a:bodyPr>
          <a:lstStyle/>
          <a:p>
            <a:r>
              <a:rPr lang="sv-SE" sz="1400" dirty="0"/>
              <a:t>Arbetstagaren har skyldighet att bidra till god arbetsmiljö</a:t>
            </a:r>
          </a:p>
        </p:txBody>
      </p:sp>
      <p:sp>
        <p:nvSpPr>
          <p:cNvPr id="26" name="Ellips 25">
            <a:extLst>
              <a:ext uri="{FF2B5EF4-FFF2-40B4-BE49-F238E27FC236}">
                <a16:creationId xmlns:a16="http://schemas.microsoft.com/office/drawing/2014/main" id="{366AC30C-336D-422F-812E-DE25472D7194}"/>
              </a:ext>
            </a:extLst>
          </p:cNvPr>
          <p:cNvSpPr/>
          <p:nvPr/>
        </p:nvSpPr>
        <p:spPr>
          <a:xfrm>
            <a:off x="685125" y="3034762"/>
            <a:ext cx="3596103" cy="3246118"/>
          </a:xfrm>
          <a:prstGeom prst="ellipse">
            <a:avLst/>
          </a:prstGeom>
          <a:noFill/>
          <a:ln>
            <a:solidFill>
              <a:srgbClr val="FFC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cxnSp>
        <p:nvCxnSpPr>
          <p:cNvPr id="30" name="Rak koppling 29">
            <a:extLst>
              <a:ext uri="{FF2B5EF4-FFF2-40B4-BE49-F238E27FC236}">
                <a16:creationId xmlns:a16="http://schemas.microsoft.com/office/drawing/2014/main" id="{68132B3F-AB95-4A53-B483-F906314DC9CF}"/>
              </a:ext>
            </a:extLst>
          </p:cNvPr>
          <p:cNvCxnSpPr/>
          <p:nvPr/>
        </p:nvCxnSpPr>
        <p:spPr>
          <a:xfrm>
            <a:off x="4015409" y="1256251"/>
            <a:ext cx="0" cy="536637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Rak koppling 30">
            <a:extLst>
              <a:ext uri="{FF2B5EF4-FFF2-40B4-BE49-F238E27FC236}">
                <a16:creationId xmlns:a16="http://schemas.microsoft.com/office/drawing/2014/main" id="{A58497A1-DD25-4B27-8A54-73CFFD148B3D}"/>
              </a:ext>
            </a:extLst>
          </p:cNvPr>
          <p:cNvCxnSpPr/>
          <p:nvPr/>
        </p:nvCxnSpPr>
        <p:spPr>
          <a:xfrm>
            <a:off x="7414591" y="1207321"/>
            <a:ext cx="0" cy="536637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textruta 26">
            <a:extLst>
              <a:ext uri="{FF2B5EF4-FFF2-40B4-BE49-F238E27FC236}">
                <a16:creationId xmlns:a16="http://schemas.microsoft.com/office/drawing/2014/main" id="{71A27D14-1838-44B5-A977-2A188B430CF3}"/>
              </a:ext>
            </a:extLst>
          </p:cNvPr>
          <p:cNvSpPr txBox="1"/>
          <p:nvPr/>
        </p:nvSpPr>
        <p:spPr>
          <a:xfrm>
            <a:off x="7836853" y="5939174"/>
            <a:ext cx="1347078" cy="307777"/>
          </a:xfrm>
          <a:prstGeom prst="rect">
            <a:avLst/>
          </a:prstGeom>
          <a:noFill/>
        </p:spPr>
        <p:txBody>
          <a:bodyPr wrap="square" rtlCol="0">
            <a:spAutoFit/>
          </a:bodyPr>
          <a:lstStyle/>
          <a:p>
            <a:r>
              <a:rPr lang="sv-SE" sz="1400" dirty="0"/>
              <a:t>Hotfullt</a:t>
            </a:r>
          </a:p>
        </p:txBody>
      </p:sp>
    </p:spTree>
    <p:extLst>
      <p:ext uri="{BB962C8B-B14F-4D97-AF65-F5344CB8AC3E}">
        <p14:creationId xmlns:p14="http://schemas.microsoft.com/office/powerpoint/2010/main" val="264939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10BE87-9DB4-45B2-9DC8-CD042F1EA2BA}"/>
              </a:ext>
            </a:extLst>
          </p:cNvPr>
          <p:cNvSpPr>
            <a:spLocks noGrp="1"/>
          </p:cNvSpPr>
          <p:nvPr>
            <p:ph type="title"/>
          </p:nvPr>
        </p:nvSpPr>
        <p:spPr>
          <a:xfrm>
            <a:off x="359999" y="384250"/>
            <a:ext cx="6877709" cy="1147968"/>
          </a:xfrm>
        </p:spPr>
        <p:txBody>
          <a:bodyPr anchor="ctr">
            <a:normAutofit/>
          </a:bodyPr>
          <a:lstStyle/>
          <a:p>
            <a:r>
              <a:rPr lang="sv-SE" dirty="0"/>
              <a:t>Att tänka på</a:t>
            </a:r>
          </a:p>
        </p:txBody>
      </p:sp>
      <p:sp>
        <p:nvSpPr>
          <p:cNvPr id="3" name="Platshållare för innehåll 2">
            <a:extLst>
              <a:ext uri="{FF2B5EF4-FFF2-40B4-BE49-F238E27FC236}">
                <a16:creationId xmlns:a16="http://schemas.microsoft.com/office/drawing/2014/main" id="{0D767D42-BF3A-45E6-A9B7-C37597406696}"/>
              </a:ext>
            </a:extLst>
          </p:cNvPr>
          <p:cNvSpPr>
            <a:spLocks noGrp="1"/>
          </p:cNvSpPr>
          <p:nvPr>
            <p:ph sz="half" idx="1"/>
          </p:nvPr>
        </p:nvSpPr>
        <p:spPr>
          <a:xfrm>
            <a:off x="360000" y="1736728"/>
            <a:ext cx="3958560" cy="4194629"/>
          </a:xfrm>
        </p:spPr>
        <p:txBody>
          <a:bodyPr>
            <a:normAutofit/>
          </a:bodyPr>
          <a:lstStyle/>
          <a:p>
            <a:pPr marL="457200" indent="-457200">
              <a:lnSpc>
                <a:spcPct val="100000"/>
              </a:lnSpc>
              <a:buFont typeface="+mj-lt"/>
              <a:buAutoNum type="arabicPeriod"/>
            </a:pPr>
            <a:r>
              <a:rPr lang="sv-SE" sz="1400" dirty="0"/>
              <a:t>Trakasserier och kränkningar kan ske på olika platser, i lunchrummet, korridoren, på APT, på kontoret, i e-post, via telefon/sms eller på sociala medier.</a:t>
            </a:r>
            <a:br>
              <a:rPr lang="sv-SE" sz="1400" dirty="0"/>
            </a:br>
            <a:endParaRPr lang="sv-SE" sz="1400" dirty="0"/>
          </a:p>
          <a:p>
            <a:pPr marL="457200" indent="-457200">
              <a:lnSpc>
                <a:spcPct val="100000"/>
              </a:lnSpc>
              <a:buFont typeface="+mj-lt"/>
              <a:buAutoNum type="arabicPeriod"/>
            </a:pPr>
            <a:r>
              <a:rPr lang="sv-SE" sz="1400" dirty="0"/>
              <a:t>Det är alltid du som är utsatt för trakasserier som bestämmer vad som är kränkande.</a:t>
            </a:r>
            <a:br>
              <a:rPr lang="sv-SE" sz="1400" dirty="0"/>
            </a:br>
            <a:endParaRPr lang="sv-SE" sz="1400" dirty="0"/>
          </a:p>
          <a:p>
            <a:pPr marL="457200" indent="-457200">
              <a:lnSpc>
                <a:spcPct val="100000"/>
              </a:lnSpc>
              <a:buFont typeface="+mj-lt"/>
              <a:buAutoNum type="arabicPeriod"/>
            </a:pPr>
            <a:r>
              <a:rPr lang="sv-SE" sz="1400" dirty="0"/>
              <a:t>Ett beteende kan uppfattas som trakasserier eller som särbehandlande av dig men inte av andra kollegor i arbetsgruppen</a:t>
            </a:r>
            <a:br>
              <a:rPr lang="sv-SE" sz="1400" dirty="0"/>
            </a:br>
            <a:endParaRPr lang="sv-SE" sz="1400" dirty="0"/>
          </a:p>
          <a:p>
            <a:pPr marL="457200" indent="-457200">
              <a:lnSpc>
                <a:spcPct val="100000"/>
              </a:lnSpc>
              <a:buFont typeface="+mj-lt"/>
              <a:buAutoNum type="arabicPeriod"/>
            </a:pPr>
            <a:r>
              <a:rPr lang="sv-SE" sz="1400" dirty="0"/>
              <a:t>Det är viktigt att visa att ett beteende är oönskat.</a:t>
            </a:r>
          </a:p>
          <a:p>
            <a:pPr marL="342900" indent="-342900">
              <a:lnSpc>
                <a:spcPct val="100000"/>
              </a:lnSpc>
            </a:pPr>
            <a:endParaRPr lang="sv-SE" sz="1400" dirty="0"/>
          </a:p>
          <a:p>
            <a:pPr marL="342900" indent="-342900">
              <a:lnSpc>
                <a:spcPct val="100000"/>
              </a:lnSpc>
            </a:pPr>
            <a:endParaRPr lang="sv-SE" sz="1400" dirty="0"/>
          </a:p>
          <a:p>
            <a:pPr>
              <a:lnSpc>
                <a:spcPct val="100000"/>
              </a:lnSpc>
            </a:pPr>
            <a:endParaRPr lang="sv-SE" sz="1400" dirty="0"/>
          </a:p>
        </p:txBody>
      </p:sp>
      <p:pic>
        <p:nvPicPr>
          <p:cNvPr id="5" name="Bildobjekt 4">
            <a:extLst>
              <a:ext uri="{FF2B5EF4-FFF2-40B4-BE49-F238E27FC236}">
                <a16:creationId xmlns:a16="http://schemas.microsoft.com/office/drawing/2014/main" id="{B605730E-B876-48C5-AD7D-624646125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734" y="1854906"/>
            <a:ext cx="3958273" cy="3958273"/>
          </a:xfrm>
          <a:prstGeom prst="rect">
            <a:avLst/>
          </a:prstGeom>
          <a:noFill/>
        </p:spPr>
      </p:pic>
    </p:spTree>
    <p:extLst>
      <p:ext uri="{BB962C8B-B14F-4D97-AF65-F5344CB8AC3E}">
        <p14:creationId xmlns:p14="http://schemas.microsoft.com/office/powerpoint/2010/main" val="327758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A52987-F135-4CA5-BA01-689176129C03}"/>
              </a:ext>
            </a:extLst>
          </p:cNvPr>
          <p:cNvSpPr>
            <a:spLocks noGrp="1"/>
          </p:cNvSpPr>
          <p:nvPr>
            <p:ph type="title"/>
          </p:nvPr>
        </p:nvSpPr>
        <p:spPr>
          <a:xfrm>
            <a:off x="359999" y="384250"/>
            <a:ext cx="6877709" cy="1147968"/>
          </a:xfrm>
        </p:spPr>
        <p:txBody>
          <a:bodyPr anchor="ctr">
            <a:normAutofit/>
          </a:bodyPr>
          <a:lstStyle/>
          <a:p>
            <a:r>
              <a:rPr lang="sv-SE" dirty="0"/>
              <a:t>Våga säga ifrån</a:t>
            </a:r>
          </a:p>
        </p:txBody>
      </p:sp>
      <p:sp>
        <p:nvSpPr>
          <p:cNvPr id="3" name="Platshållare för innehåll 2">
            <a:extLst>
              <a:ext uri="{FF2B5EF4-FFF2-40B4-BE49-F238E27FC236}">
                <a16:creationId xmlns:a16="http://schemas.microsoft.com/office/drawing/2014/main" id="{0E57AB55-DF49-4A26-9AA6-B9C7EB153C4A}"/>
              </a:ext>
            </a:extLst>
          </p:cNvPr>
          <p:cNvSpPr>
            <a:spLocks noGrp="1"/>
          </p:cNvSpPr>
          <p:nvPr>
            <p:ph sz="half" idx="1"/>
          </p:nvPr>
        </p:nvSpPr>
        <p:spPr>
          <a:xfrm>
            <a:off x="360000" y="1736728"/>
            <a:ext cx="3958560" cy="4194629"/>
          </a:xfrm>
        </p:spPr>
        <p:txBody>
          <a:bodyPr>
            <a:normAutofit/>
          </a:bodyPr>
          <a:lstStyle/>
          <a:p>
            <a:pPr>
              <a:lnSpc>
                <a:spcPct val="100000"/>
              </a:lnSpc>
            </a:pPr>
            <a:r>
              <a:rPr lang="sv-SE" dirty="0"/>
              <a:t>Du har rätt att kräva att det oönskade beteendet ska upphöra.</a:t>
            </a:r>
          </a:p>
          <a:p>
            <a:pPr>
              <a:lnSpc>
                <a:spcPct val="100000"/>
              </a:lnSpc>
            </a:pPr>
            <a:r>
              <a:rPr lang="sv-SE" dirty="0"/>
              <a:t>Klargör för den eller dem som du upplever att du blivit kränkt eller trakasserad av, att du inte accepterar beteendet.</a:t>
            </a:r>
          </a:p>
          <a:p>
            <a:pPr>
              <a:lnSpc>
                <a:spcPct val="100000"/>
              </a:lnSpc>
            </a:pPr>
            <a:r>
              <a:rPr lang="sv-SE" dirty="0"/>
              <a:t>Var tydlig och beskriv din reaktion, exempelvis upplevelse av obehag, olust eller rädsla, för att mottagaren ska förstå vad som är oönskat.</a:t>
            </a:r>
          </a:p>
        </p:txBody>
      </p:sp>
      <p:pic>
        <p:nvPicPr>
          <p:cNvPr id="4" name="Picture 4">
            <a:extLst>
              <a:ext uri="{FF2B5EF4-FFF2-40B4-BE49-F238E27FC236}">
                <a16:creationId xmlns:a16="http://schemas.microsoft.com/office/drawing/2014/main" id="{8CA162ED-66DF-4634-9EFC-F449645D9C86}"/>
              </a:ext>
            </a:extLst>
          </p:cNvPr>
          <p:cNvPicPr>
            <a:picLocks noChangeAspect="1"/>
          </p:cNvPicPr>
          <p:nvPr/>
        </p:nvPicPr>
        <p:blipFill>
          <a:blip r:embed="rId3"/>
          <a:stretch>
            <a:fillRect/>
          </a:stretch>
        </p:blipFill>
        <p:spPr>
          <a:xfrm>
            <a:off x="4825734" y="2508021"/>
            <a:ext cx="3958273" cy="2652042"/>
          </a:xfrm>
          <a:prstGeom prst="rect">
            <a:avLst/>
          </a:prstGeom>
          <a:noFill/>
        </p:spPr>
      </p:pic>
    </p:spTree>
    <p:extLst>
      <p:ext uri="{BB962C8B-B14F-4D97-AF65-F5344CB8AC3E}">
        <p14:creationId xmlns:p14="http://schemas.microsoft.com/office/powerpoint/2010/main" val="285022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AD5744-1961-441B-A23D-D248DF6A23FA}"/>
              </a:ext>
            </a:extLst>
          </p:cNvPr>
          <p:cNvSpPr>
            <a:spLocks noGrp="1"/>
          </p:cNvSpPr>
          <p:nvPr>
            <p:ph type="title"/>
          </p:nvPr>
        </p:nvSpPr>
        <p:spPr>
          <a:xfrm>
            <a:off x="359993" y="696992"/>
            <a:ext cx="6877709" cy="1147968"/>
          </a:xfrm>
        </p:spPr>
        <p:txBody>
          <a:bodyPr anchor="ctr">
            <a:normAutofit/>
          </a:bodyPr>
          <a:lstStyle/>
          <a:p>
            <a:r>
              <a:rPr lang="sv-SE" dirty="0"/>
              <a:t>Svårigheter att säga ifrån</a:t>
            </a:r>
            <a:br>
              <a:rPr lang="sv-SE" dirty="0"/>
            </a:br>
            <a:endParaRPr lang="sv-SE" dirty="0"/>
          </a:p>
        </p:txBody>
      </p:sp>
      <p:sp>
        <p:nvSpPr>
          <p:cNvPr id="3" name="Platshållare för innehåll 2">
            <a:extLst>
              <a:ext uri="{FF2B5EF4-FFF2-40B4-BE49-F238E27FC236}">
                <a16:creationId xmlns:a16="http://schemas.microsoft.com/office/drawing/2014/main" id="{D79FFE4A-023F-440F-A239-A02D0F77FCD1}"/>
              </a:ext>
            </a:extLst>
          </p:cNvPr>
          <p:cNvSpPr>
            <a:spLocks noGrp="1"/>
          </p:cNvSpPr>
          <p:nvPr>
            <p:ph sz="half" idx="1"/>
          </p:nvPr>
        </p:nvSpPr>
        <p:spPr>
          <a:xfrm>
            <a:off x="360000" y="1736728"/>
            <a:ext cx="3958560" cy="4194629"/>
          </a:xfrm>
        </p:spPr>
        <p:txBody>
          <a:bodyPr>
            <a:normAutofit/>
          </a:bodyPr>
          <a:lstStyle/>
          <a:p>
            <a:r>
              <a:rPr lang="sv-SE" dirty="0"/>
              <a:t>Makt o beroende</a:t>
            </a:r>
          </a:p>
          <a:p>
            <a:r>
              <a:rPr lang="sv-SE" dirty="0"/>
              <a:t>Förminskad</a:t>
            </a:r>
          </a:p>
          <a:p>
            <a:r>
              <a:rPr lang="sv-SE" dirty="0"/>
              <a:t>Normaliseringskultur</a:t>
            </a:r>
          </a:p>
          <a:p>
            <a:r>
              <a:rPr lang="sv-SE" dirty="0"/>
              <a:t>Medskyldig</a:t>
            </a:r>
          </a:p>
          <a:p>
            <a:r>
              <a:rPr lang="sv-SE" dirty="0"/>
              <a:t>Skydda arbetsgivaren</a:t>
            </a:r>
          </a:p>
          <a:p>
            <a:endParaRPr lang="sv-SE" dirty="0"/>
          </a:p>
          <a:p>
            <a:endParaRPr lang="sv-SE" dirty="0"/>
          </a:p>
        </p:txBody>
      </p:sp>
      <p:pic>
        <p:nvPicPr>
          <p:cNvPr id="5" name="Bildobjekt 4">
            <a:extLst>
              <a:ext uri="{FF2B5EF4-FFF2-40B4-BE49-F238E27FC236}">
                <a16:creationId xmlns:a16="http://schemas.microsoft.com/office/drawing/2014/main" id="{6E8555C7-4E56-474B-B2AC-FC41E89516C6}"/>
              </a:ext>
            </a:extLst>
          </p:cNvPr>
          <p:cNvPicPr>
            <a:picLocks noChangeAspect="1"/>
          </p:cNvPicPr>
          <p:nvPr/>
        </p:nvPicPr>
        <p:blipFill>
          <a:blip r:embed="rId3"/>
          <a:stretch>
            <a:fillRect/>
          </a:stretch>
        </p:blipFill>
        <p:spPr>
          <a:xfrm>
            <a:off x="4825734" y="1844960"/>
            <a:ext cx="3958273" cy="3978164"/>
          </a:xfrm>
          <a:prstGeom prst="rect">
            <a:avLst/>
          </a:prstGeom>
          <a:noFill/>
        </p:spPr>
      </p:pic>
    </p:spTree>
    <p:extLst>
      <p:ext uri="{BB962C8B-B14F-4D97-AF65-F5344CB8AC3E}">
        <p14:creationId xmlns:p14="http://schemas.microsoft.com/office/powerpoint/2010/main" val="175233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546910-1108-4BEE-A977-55E7AB47480E}"/>
              </a:ext>
            </a:extLst>
          </p:cNvPr>
          <p:cNvSpPr>
            <a:spLocks noGrp="1"/>
          </p:cNvSpPr>
          <p:nvPr>
            <p:ph type="title"/>
          </p:nvPr>
        </p:nvSpPr>
        <p:spPr/>
        <p:txBody>
          <a:bodyPr/>
          <a:lstStyle/>
          <a:p>
            <a:r>
              <a:rPr lang="sv-SE" dirty="0"/>
              <a:t>Vad ska jag göra om jag är utsatt? </a:t>
            </a:r>
          </a:p>
        </p:txBody>
      </p:sp>
      <p:sp>
        <p:nvSpPr>
          <p:cNvPr id="3" name="Platshållare för innehåll 2">
            <a:extLst>
              <a:ext uri="{FF2B5EF4-FFF2-40B4-BE49-F238E27FC236}">
                <a16:creationId xmlns:a16="http://schemas.microsoft.com/office/drawing/2014/main" id="{B9D6B159-70D4-4615-BB66-284564EE6E4E}"/>
              </a:ext>
            </a:extLst>
          </p:cNvPr>
          <p:cNvSpPr>
            <a:spLocks noGrp="1"/>
          </p:cNvSpPr>
          <p:nvPr>
            <p:ph sz="half" idx="1"/>
          </p:nvPr>
        </p:nvSpPr>
        <p:spPr>
          <a:xfrm>
            <a:off x="360000" y="1736728"/>
            <a:ext cx="7243958" cy="4375313"/>
          </a:xfrm>
        </p:spPr>
        <p:txBody>
          <a:bodyPr>
            <a:noAutofit/>
          </a:bodyPr>
          <a:lstStyle/>
          <a:p>
            <a:r>
              <a:rPr lang="sv-SE" sz="1400" dirty="0"/>
              <a:t>Om du kan, tala om för den som kränker eller trakasserar dig att du inte accepterar beteendet. </a:t>
            </a:r>
          </a:p>
          <a:p>
            <a:r>
              <a:rPr lang="sv-SE" sz="1400" dirty="0"/>
              <a:t>Bra att dokumentera händelserna, då anteckningarna kan vara ett stöd vid anmälan av händelsen. Dokumentera ex datum, klockslag, </a:t>
            </a:r>
            <a:r>
              <a:rPr lang="sv-SE" sz="1400" dirty="0" err="1"/>
              <a:t>ev</a:t>
            </a:r>
            <a:r>
              <a:rPr lang="sv-SE" sz="1400" dirty="0"/>
              <a:t> vittnen, vad som hände/sades. </a:t>
            </a:r>
          </a:p>
          <a:p>
            <a:r>
              <a:rPr lang="sv-SE" sz="1400" dirty="0"/>
              <a:t>Anmäl till närmaste chef om du känner att du inte kan säga ifrån eller att ditt klargörande inte leder till någon förändring av det oönskade beteendet. Anmälan kan från början vara både muntlig och skriftlig, men bör senare anmälas in i IT-systemet för arbetsskador och tillbud.</a:t>
            </a:r>
          </a:p>
          <a:p>
            <a:r>
              <a:rPr lang="sv-SE" sz="1400" dirty="0"/>
              <a:t>Om du känner dig kränkt eller trakasserad av din chef, kontakta i första hand överordnad chef. Du kan också vända dig till HR-avdelningen, din fackliga organisation eller skyddsombud.</a:t>
            </a:r>
            <a:br>
              <a:rPr lang="sv-SE" sz="1400" dirty="0"/>
            </a:br>
            <a:endParaRPr lang="sv-SE" sz="1400" dirty="0"/>
          </a:p>
          <a:p>
            <a:r>
              <a:rPr lang="sv-SE" sz="1400" dirty="0"/>
              <a:t>Samtalsstöd via Fack </a:t>
            </a:r>
            <a:r>
              <a:rPr lang="sv-SE" sz="1400" dirty="0" err="1"/>
              <a:t>Heathcare</a:t>
            </a:r>
            <a:r>
              <a:rPr lang="sv-SE" sz="1400" dirty="0"/>
              <a:t> eller Företagshälsovården kan erbjudas och det går alltid att ta kontakt med facklig representant för stöd i processen.</a:t>
            </a:r>
            <a:br>
              <a:rPr lang="sv-SE" sz="1400" dirty="0"/>
            </a:br>
            <a:endParaRPr lang="sv-SE" sz="1400" dirty="0"/>
          </a:p>
        </p:txBody>
      </p:sp>
    </p:spTree>
    <p:extLst>
      <p:ext uri="{BB962C8B-B14F-4D97-AF65-F5344CB8AC3E}">
        <p14:creationId xmlns:p14="http://schemas.microsoft.com/office/powerpoint/2010/main" val="3828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9999" y="517649"/>
            <a:ext cx="6877709" cy="1147968"/>
          </a:xfrm>
        </p:spPr>
        <p:txBody>
          <a:bodyPr anchor="ctr">
            <a:normAutofit/>
          </a:bodyPr>
          <a:lstStyle/>
          <a:p>
            <a:r>
              <a:rPr lang="sv-SE" sz="2800" dirty="0"/>
              <a:t>Chefens ansvar - Vad händer med anmälan? </a:t>
            </a:r>
          </a:p>
        </p:txBody>
      </p:sp>
      <p:sp>
        <p:nvSpPr>
          <p:cNvPr id="3" name="Platshållare för text 2"/>
          <p:cNvSpPr>
            <a:spLocks noGrp="1"/>
          </p:cNvSpPr>
          <p:nvPr>
            <p:ph sz="half" idx="1"/>
          </p:nvPr>
        </p:nvSpPr>
        <p:spPr>
          <a:xfrm>
            <a:off x="360000" y="1477598"/>
            <a:ext cx="7733414" cy="4646476"/>
          </a:xfrm>
        </p:spPr>
        <p:txBody>
          <a:bodyPr>
            <a:noAutofit/>
          </a:bodyPr>
          <a:lstStyle/>
          <a:p>
            <a:pPr marL="0" indent="0">
              <a:lnSpc>
                <a:spcPct val="100000"/>
              </a:lnSpc>
              <a:buNone/>
            </a:pPr>
            <a:endParaRPr lang="sv-SE" sz="1600" dirty="0"/>
          </a:p>
          <a:p>
            <a:pPr>
              <a:lnSpc>
                <a:spcPct val="100000"/>
              </a:lnSpc>
            </a:pPr>
            <a:r>
              <a:rPr lang="sv-SE" sz="1600" dirty="0"/>
              <a:t>Skyndsam utredningsskyldighet. Utredningen ska vara </a:t>
            </a:r>
            <a:r>
              <a:rPr lang="sv-SE" sz="1600" dirty="0">
                <a:solidFill>
                  <a:schemeClr val="tx1"/>
                </a:solidFill>
              </a:rPr>
              <a:t>opartiskt och objektiv.</a:t>
            </a:r>
          </a:p>
          <a:p>
            <a:pPr>
              <a:lnSpc>
                <a:spcPct val="100000"/>
              </a:lnSpc>
            </a:pPr>
            <a:r>
              <a:rPr lang="sv-SE" sz="1600" dirty="0">
                <a:solidFill>
                  <a:schemeClr val="tx1"/>
                </a:solidFill>
              </a:rPr>
              <a:t>Chef har dialog med HR om hur utredningen skall gå till och vem som genomför samtalen.</a:t>
            </a:r>
          </a:p>
          <a:p>
            <a:pPr>
              <a:lnSpc>
                <a:spcPct val="100000"/>
              </a:lnSpc>
            </a:pPr>
            <a:r>
              <a:rPr lang="sv-SE" sz="1600" dirty="0">
                <a:solidFill>
                  <a:schemeClr val="tx1"/>
                </a:solidFill>
              </a:rPr>
              <a:t>Utredningen skall bygga på samtal med parter som är inblandade, då de har rätt att ge sin bild av det inträffade.</a:t>
            </a:r>
            <a:br>
              <a:rPr lang="sv-SE" sz="1600" dirty="0">
                <a:solidFill>
                  <a:schemeClr val="tx1"/>
                </a:solidFill>
              </a:rPr>
            </a:br>
            <a:endParaRPr lang="sv-SE" sz="1600" dirty="0">
              <a:solidFill>
                <a:schemeClr val="tx1"/>
              </a:solidFill>
            </a:endParaRPr>
          </a:p>
          <a:p>
            <a:pPr>
              <a:lnSpc>
                <a:spcPct val="100000"/>
              </a:lnSpc>
            </a:pPr>
            <a:r>
              <a:rPr lang="sv-SE" sz="1600" dirty="0"/>
              <a:t>S</a:t>
            </a:r>
            <a:r>
              <a:rPr lang="sv-SE" sz="1600" dirty="0">
                <a:solidFill>
                  <a:schemeClr val="tx1"/>
                </a:solidFill>
              </a:rPr>
              <a:t>e till att parterna får stöd under utredningen.</a:t>
            </a:r>
            <a:br>
              <a:rPr lang="sv-SE" sz="1600" dirty="0">
                <a:solidFill>
                  <a:schemeClr val="tx1"/>
                </a:solidFill>
              </a:rPr>
            </a:br>
            <a:endParaRPr lang="sv-SE" sz="1600" dirty="0">
              <a:solidFill>
                <a:schemeClr val="tx1"/>
              </a:solidFill>
            </a:endParaRPr>
          </a:p>
          <a:p>
            <a:pPr>
              <a:lnSpc>
                <a:spcPct val="100000"/>
              </a:lnSpc>
            </a:pPr>
            <a:r>
              <a:rPr lang="sv-SE" sz="1600" dirty="0">
                <a:solidFill>
                  <a:schemeClr val="tx1"/>
                </a:solidFill>
              </a:rPr>
              <a:t>Arbetsgivaren får inte utsätta anmälare för negativa handlingar på grund av en anmälan.</a:t>
            </a:r>
          </a:p>
          <a:p>
            <a:pPr marL="0" indent="0">
              <a:lnSpc>
                <a:spcPct val="100000"/>
              </a:lnSpc>
              <a:buNone/>
            </a:pPr>
            <a:endParaRPr lang="sv-SE" sz="1600" dirty="0">
              <a:solidFill>
                <a:schemeClr val="tx1"/>
              </a:solidFill>
            </a:endParaRPr>
          </a:p>
          <a:p>
            <a:pPr marL="0" indent="0">
              <a:lnSpc>
                <a:spcPct val="100000"/>
              </a:lnSpc>
              <a:buNone/>
            </a:pPr>
            <a:r>
              <a:rPr lang="sv-SE" dirty="0"/>
              <a:t> </a:t>
            </a:r>
          </a:p>
          <a:p>
            <a:pPr>
              <a:lnSpc>
                <a:spcPct val="100000"/>
              </a:lnSpc>
            </a:pPr>
            <a:endParaRPr lang="sv-SE" dirty="0"/>
          </a:p>
          <a:p>
            <a:pPr>
              <a:lnSpc>
                <a:spcPct val="100000"/>
              </a:lnSpc>
            </a:pPr>
            <a:endParaRPr lang="sv-SE" dirty="0"/>
          </a:p>
          <a:p>
            <a:pPr>
              <a:lnSpc>
                <a:spcPct val="100000"/>
              </a:lnSpc>
            </a:pPr>
            <a:endParaRPr lang="sv-SE" dirty="0"/>
          </a:p>
          <a:p>
            <a:pPr>
              <a:lnSpc>
                <a:spcPct val="100000"/>
              </a:lnSpc>
            </a:pPr>
            <a:endParaRPr lang="sv-SE" dirty="0"/>
          </a:p>
        </p:txBody>
      </p:sp>
      <p:pic>
        <p:nvPicPr>
          <p:cNvPr id="4" name="Bildobjekt 4">
            <a:extLst>
              <a:ext uri="{FF2B5EF4-FFF2-40B4-BE49-F238E27FC236}">
                <a16:creationId xmlns:a16="http://schemas.microsoft.com/office/drawing/2014/main" id="{E51D3926-2353-4368-8BA1-CA020D1AC5FA}"/>
              </a:ext>
            </a:extLst>
          </p:cNvPr>
          <p:cNvPicPr>
            <a:picLocks noChangeAspect="1"/>
          </p:cNvPicPr>
          <p:nvPr/>
        </p:nvPicPr>
        <p:blipFill>
          <a:blip r:embed="rId3"/>
          <a:stretch>
            <a:fillRect/>
          </a:stretch>
        </p:blipFill>
        <p:spPr>
          <a:xfrm>
            <a:off x="3239103" y="4600072"/>
            <a:ext cx="1975208" cy="1913133"/>
          </a:xfrm>
          <a:prstGeom prst="rect">
            <a:avLst/>
          </a:prstGeom>
        </p:spPr>
      </p:pic>
    </p:spTree>
    <p:extLst>
      <p:ext uri="{BB962C8B-B14F-4D97-AF65-F5344CB8AC3E}">
        <p14:creationId xmlns:p14="http://schemas.microsoft.com/office/powerpoint/2010/main" val="119471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F773FF1-3E82-4DCF-8E24-CB65B02F6EF2}"/>
              </a:ext>
            </a:extLst>
          </p:cNvPr>
          <p:cNvSpPr>
            <a:spLocks noGrp="1"/>
          </p:cNvSpPr>
          <p:nvPr>
            <p:ph type="title"/>
          </p:nvPr>
        </p:nvSpPr>
        <p:spPr>
          <a:xfrm>
            <a:off x="359999" y="384250"/>
            <a:ext cx="6877709" cy="1147968"/>
          </a:xfrm>
        </p:spPr>
        <p:txBody>
          <a:bodyPr/>
          <a:lstStyle/>
          <a:p>
            <a:r>
              <a:rPr lang="en-US" dirty="0" err="1">
                <a:ea typeface="+mj-lt"/>
                <a:cs typeface="+mj-lt"/>
              </a:rPr>
              <a:t>Kontakt</a:t>
            </a:r>
            <a:r>
              <a:rPr lang="en-US" dirty="0">
                <a:ea typeface="+mj-lt"/>
                <a:cs typeface="+mj-lt"/>
              </a:rPr>
              <a:t> </a:t>
            </a:r>
            <a:r>
              <a:rPr lang="en-US" dirty="0" err="1">
                <a:ea typeface="+mj-lt"/>
                <a:cs typeface="+mj-lt"/>
              </a:rPr>
              <a:t>och</a:t>
            </a:r>
            <a:r>
              <a:rPr lang="en-US" dirty="0">
                <a:ea typeface="+mj-lt"/>
                <a:cs typeface="+mj-lt"/>
              </a:rPr>
              <a:t> </a:t>
            </a:r>
            <a:r>
              <a:rPr lang="en-US" dirty="0" err="1">
                <a:ea typeface="+mj-lt"/>
                <a:cs typeface="+mj-lt"/>
              </a:rPr>
              <a:t>stöd</a:t>
            </a:r>
            <a:endParaRPr lang="sv-SE" dirty="0" err="1"/>
          </a:p>
        </p:txBody>
      </p:sp>
      <p:sp>
        <p:nvSpPr>
          <p:cNvPr id="3" name="Platshållare för innehåll 2">
            <a:extLst>
              <a:ext uri="{FF2B5EF4-FFF2-40B4-BE49-F238E27FC236}">
                <a16:creationId xmlns:a16="http://schemas.microsoft.com/office/drawing/2014/main" id="{11D8926C-0417-4A58-B689-01005D130D7B}"/>
              </a:ext>
            </a:extLst>
          </p:cNvPr>
          <p:cNvSpPr>
            <a:spLocks noGrp="1"/>
          </p:cNvSpPr>
          <p:nvPr>
            <p:ph sz="half" idx="1"/>
          </p:nvPr>
        </p:nvSpPr>
        <p:spPr>
          <a:xfrm>
            <a:off x="360000" y="1736728"/>
            <a:ext cx="3958560" cy="4194629"/>
          </a:xfrm>
        </p:spPr>
        <p:txBody>
          <a:bodyPr vert="horz" lIns="0" tIns="0" rIns="0" bIns="0" rtlCol="0" anchor="t">
            <a:normAutofit/>
          </a:bodyPr>
          <a:lstStyle/>
          <a:p>
            <a:pPr marL="0" indent="0">
              <a:lnSpc>
                <a:spcPct val="100000"/>
              </a:lnSpc>
              <a:buNone/>
            </a:pPr>
            <a:r>
              <a:rPr lang="sv-SE" b="1" dirty="0"/>
              <a:t>Samtal via Falck Healthcare AB </a:t>
            </a:r>
            <a:endParaRPr lang="sv-SE" dirty="0">
              <a:cs typeface="Arial" panose="020B0604020202020204"/>
            </a:endParaRPr>
          </a:p>
          <a:p>
            <a:pPr marL="229870" indent="-229870">
              <a:lnSpc>
                <a:spcPct val="100000"/>
              </a:lnSpc>
            </a:pPr>
            <a:r>
              <a:rPr lang="sv-SE" dirty="0"/>
              <a:t>Behöver du någon att prata med? Ibland kan man behöva någon att prata med som kan ge professionell hjälp/vägledning. </a:t>
            </a:r>
            <a:endParaRPr lang="sv-SE" dirty="0">
              <a:cs typeface="Arial"/>
            </a:endParaRPr>
          </a:p>
          <a:p>
            <a:pPr marL="229870" indent="-229870">
              <a:lnSpc>
                <a:spcPct val="100000"/>
              </a:lnSpc>
            </a:pPr>
            <a:r>
              <a:rPr lang="sv-SE" dirty="0"/>
              <a:t>Du som medarbetare kan få kostnadsfritt stöd av specialister via Falck Healthcare – telefon 031-71 26 161. </a:t>
            </a:r>
            <a:endParaRPr lang="sv-SE" dirty="0">
              <a:cs typeface="Arial"/>
            </a:endParaRPr>
          </a:p>
          <a:p>
            <a:pPr marL="229870" indent="-229870">
              <a:lnSpc>
                <a:spcPct val="100000"/>
              </a:lnSpc>
            </a:pPr>
            <a:r>
              <a:rPr lang="sv-SE" dirty="0"/>
              <a:t>Du kan få stöd i frågor som rör både arbetet och privatlivet.</a:t>
            </a:r>
            <a:endParaRPr lang="sv-SE" dirty="0">
              <a:cs typeface="Arial"/>
            </a:endParaRPr>
          </a:p>
          <a:p>
            <a:pPr marL="229870" indent="-229870">
              <a:lnSpc>
                <a:spcPct val="100000"/>
              </a:lnSpc>
            </a:pPr>
            <a:endParaRPr lang="sv-SE" dirty="0"/>
          </a:p>
        </p:txBody>
      </p:sp>
      <p:pic>
        <p:nvPicPr>
          <p:cNvPr id="5" name="Bildobjekt 5">
            <a:extLst>
              <a:ext uri="{FF2B5EF4-FFF2-40B4-BE49-F238E27FC236}">
                <a16:creationId xmlns:a16="http://schemas.microsoft.com/office/drawing/2014/main" id="{0E5FE482-DCF9-4350-805A-8CC7A965D7B8}"/>
              </a:ext>
            </a:extLst>
          </p:cNvPr>
          <p:cNvPicPr>
            <a:picLocks noGrp="1" noChangeAspect="1"/>
          </p:cNvPicPr>
          <p:nvPr>
            <p:ph sz="half" idx="2"/>
          </p:nvPr>
        </p:nvPicPr>
        <p:blipFill>
          <a:blip r:embed="rId3"/>
          <a:stretch>
            <a:fillRect/>
          </a:stretch>
        </p:blipFill>
        <p:spPr>
          <a:xfrm>
            <a:off x="4825734" y="1854906"/>
            <a:ext cx="3958273" cy="3958273"/>
          </a:xfrm>
          <a:noFill/>
        </p:spPr>
      </p:pic>
    </p:spTree>
    <p:extLst>
      <p:ext uri="{BB962C8B-B14F-4D97-AF65-F5344CB8AC3E}">
        <p14:creationId xmlns:p14="http://schemas.microsoft.com/office/powerpoint/2010/main" val="184702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57A6783-A1F6-4CE8-9325-BE9873273773}"/>
              </a:ext>
            </a:extLst>
          </p:cNvPr>
          <p:cNvSpPr>
            <a:spLocks noGrp="1"/>
          </p:cNvSpPr>
          <p:nvPr>
            <p:ph type="ctrTitle"/>
          </p:nvPr>
        </p:nvSpPr>
        <p:spPr/>
        <p:txBody>
          <a:bodyPr/>
          <a:lstStyle/>
          <a:p>
            <a:r>
              <a:rPr lang="sv-SE" dirty="0"/>
              <a:t>Del 2: </a:t>
            </a:r>
            <a:r>
              <a:rPr lang="sv-SE" dirty="0" err="1"/>
              <a:t>Dialogcase</a:t>
            </a:r>
            <a:endParaRPr lang="sv-SE" dirty="0"/>
          </a:p>
        </p:txBody>
      </p:sp>
    </p:spTree>
    <p:extLst>
      <p:ext uri="{BB962C8B-B14F-4D97-AF65-F5344CB8AC3E}">
        <p14:creationId xmlns:p14="http://schemas.microsoft.com/office/powerpoint/2010/main" val="2976808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5BC5F1-BA06-46F5-B140-76D3619517E0}"/>
              </a:ext>
            </a:extLst>
          </p:cNvPr>
          <p:cNvSpPr>
            <a:spLocks noGrp="1"/>
          </p:cNvSpPr>
          <p:nvPr>
            <p:ph type="title"/>
          </p:nvPr>
        </p:nvSpPr>
        <p:spPr>
          <a:xfrm>
            <a:off x="359999" y="384250"/>
            <a:ext cx="6877709" cy="1147968"/>
          </a:xfrm>
        </p:spPr>
        <p:txBody>
          <a:bodyPr anchor="ctr">
            <a:normAutofit/>
          </a:bodyPr>
          <a:lstStyle/>
          <a:p>
            <a:r>
              <a:rPr lang="sv-SE" dirty="0" err="1"/>
              <a:t>Dialogcase</a:t>
            </a:r>
            <a:endParaRPr lang="sv-SE" dirty="0"/>
          </a:p>
        </p:txBody>
      </p:sp>
      <p:sp>
        <p:nvSpPr>
          <p:cNvPr id="3" name="Platshållare för innehåll 2">
            <a:extLst>
              <a:ext uri="{FF2B5EF4-FFF2-40B4-BE49-F238E27FC236}">
                <a16:creationId xmlns:a16="http://schemas.microsoft.com/office/drawing/2014/main" id="{15FD9125-AB4B-48FD-83CD-A86676FAEC1E}"/>
              </a:ext>
            </a:extLst>
          </p:cNvPr>
          <p:cNvSpPr>
            <a:spLocks noGrp="1"/>
          </p:cNvSpPr>
          <p:nvPr>
            <p:ph sz="half" idx="1"/>
          </p:nvPr>
        </p:nvSpPr>
        <p:spPr>
          <a:xfrm>
            <a:off x="360000" y="1736728"/>
            <a:ext cx="3958560" cy="4194629"/>
          </a:xfrm>
        </p:spPr>
        <p:txBody>
          <a:bodyPr>
            <a:normAutofit/>
          </a:bodyPr>
          <a:lstStyle/>
          <a:p>
            <a:r>
              <a:rPr lang="sv-SE"/>
              <a:t>Syfte: ge utrymme för reflektion och diskussion </a:t>
            </a:r>
          </a:p>
          <a:p>
            <a:r>
              <a:rPr lang="sv-SE"/>
              <a:t>Välj ett eller flera </a:t>
            </a:r>
            <a:r>
              <a:rPr lang="sv-SE" err="1"/>
              <a:t>case</a:t>
            </a:r>
            <a:r>
              <a:rPr lang="sv-SE"/>
              <a:t> att diskutera.  </a:t>
            </a:r>
          </a:p>
          <a:p>
            <a:r>
              <a:rPr lang="sv-SE"/>
              <a:t>Dela gärna in arbetsgruppen i mindre grupper och ge dem tid att läsa igenom och diskutera </a:t>
            </a:r>
            <a:r>
              <a:rPr lang="sv-SE" err="1"/>
              <a:t>caset</a:t>
            </a:r>
            <a:r>
              <a:rPr lang="sv-SE"/>
              <a:t>.</a:t>
            </a:r>
          </a:p>
          <a:p>
            <a:r>
              <a:rPr lang="sv-SE"/>
              <a:t>Samlas i hela arbetsgruppen och gå igenom </a:t>
            </a:r>
            <a:r>
              <a:rPr lang="sv-SE" err="1"/>
              <a:t>caset</a:t>
            </a:r>
            <a:r>
              <a:rPr lang="sv-SE"/>
              <a:t> och vad varje grupp har diskuterat</a:t>
            </a:r>
          </a:p>
        </p:txBody>
      </p:sp>
      <p:pic>
        <p:nvPicPr>
          <p:cNvPr id="4" name="Picture 4">
            <a:extLst>
              <a:ext uri="{FF2B5EF4-FFF2-40B4-BE49-F238E27FC236}">
                <a16:creationId xmlns:a16="http://schemas.microsoft.com/office/drawing/2014/main" id="{46DA5910-2E67-4FC6-AED8-F6BDA69EEADA}"/>
              </a:ext>
            </a:extLst>
          </p:cNvPr>
          <p:cNvPicPr>
            <a:picLocks noChangeAspect="1"/>
          </p:cNvPicPr>
          <p:nvPr/>
        </p:nvPicPr>
        <p:blipFill>
          <a:blip r:embed="rId3"/>
          <a:stretch>
            <a:fillRect/>
          </a:stretch>
        </p:blipFill>
        <p:spPr>
          <a:xfrm>
            <a:off x="4825734" y="1844960"/>
            <a:ext cx="3958273" cy="3978164"/>
          </a:xfrm>
          <a:prstGeom prst="rect">
            <a:avLst/>
          </a:prstGeom>
          <a:noFill/>
        </p:spPr>
      </p:pic>
    </p:spTree>
    <p:extLst>
      <p:ext uri="{BB962C8B-B14F-4D97-AF65-F5344CB8AC3E}">
        <p14:creationId xmlns:p14="http://schemas.microsoft.com/office/powerpoint/2010/main" val="3661033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300E84-95C2-4F28-ABA8-E60C30E52742}"/>
              </a:ext>
            </a:extLst>
          </p:cNvPr>
          <p:cNvSpPr>
            <a:spLocks noGrp="1"/>
          </p:cNvSpPr>
          <p:nvPr>
            <p:ph type="title"/>
          </p:nvPr>
        </p:nvSpPr>
        <p:spPr>
          <a:xfrm>
            <a:off x="462845" y="130866"/>
            <a:ext cx="6877709" cy="1147968"/>
          </a:xfrm>
        </p:spPr>
        <p:txBody>
          <a:bodyPr>
            <a:normAutofit/>
          </a:bodyPr>
          <a:lstStyle/>
          <a:p>
            <a:r>
              <a:rPr lang="sv-SE" sz="2800" dirty="0"/>
              <a:t>Case 1: Arvid</a:t>
            </a:r>
          </a:p>
        </p:txBody>
      </p:sp>
      <p:sp>
        <p:nvSpPr>
          <p:cNvPr id="3" name="Platshållare för innehåll 2">
            <a:extLst>
              <a:ext uri="{FF2B5EF4-FFF2-40B4-BE49-F238E27FC236}">
                <a16:creationId xmlns:a16="http://schemas.microsoft.com/office/drawing/2014/main" id="{41365F9E-B58A-4E89-B8CB-702870CC7149}"/>
              </a:ext>
            </a:extLst>
          </p:cNvPr>
          <p:cNvSpPr>
            <a:spLocks noGrp="1"/>
          </p:cNvSpPr>
          <p:nvPr>
            <p:ph sz="half" idx="4294967295"/>
          </p:nvPr>
        </p:nvSpPr>
        <p:spPr>
          <a:xfrm>
            <a:off x="462845" y="1478668"/>
            <a:ext cx="5424247" cy="4942680"/>
          </a:xfrm>
        </p:spPr>
        <p:txBody>
          <a:bodyPr>
            <a:normAutofit fontScale="62500" lnSpcReduction="20000"/>
          </a:bodyPr>
          <a:lstStyle/>
          <a:p>
            <a:pPr marL="0" indent="0">
              <a:buNone/>
            </a:pPr>
            <a:r>
              <a:rPr lang="sv-SE" sz="2600" dirty="0"/>
              <a:t>Under ett verksamhetsmöte skall idéer inför det kommande verksamhetsåret tas upp och bedömas. Tanken är att medarbetarna skall prioritera vilka aktiviteter som är mest relevanta för det kommande verksamhetsåret utifrån olika kriterier och sedan fatta beslut om vilka de skall ha särskilt fokus på under året. </a:t>
            </a:r>
          </a:p>
          <a:p>
            <a:pPr marL="0" indent="0">
              <a:buNone/>
            </a:pPr>
            <a:r>
              <a:rPr lang="sv-SE" sz="2600" dirty="0"/>
              <a:t>Situationen är lite pressad. Verksamheten står inför en omorganisation och det finns många osäkerheter kring hur medarbetarnas uppdrag kommer att utveckla sig den kommande tiden och hur mycket personella resurser som kommer att finnas tillgängliga för olika uppdrag och aktiviteter. </a:t>
            </a:r>
          </a:p>
          <a:p>
            <a:pPr marL="0" indent="0">
              <a:buNone/>
            </a:pPr>
            <a:r>
              <a:rPr lang="sv-SE" sz="2600" dirty="0"/>
              <a:t>Stämningen blir lite tryckt när alla förslag och idéer inför kommande år skall lyftas i medarbetargruppen. Den tryckta stämningen har hållit i sig under ett par månader och det är tydligt att detta påverkar medarbetarnas relationer till varandra och tonen i samtalen.</a:t>
            </a:r>
          </a:p>
          <a:p>
            <a:pPr marL="0" indent="0">
              <a:buNone/>
            </a:pPr>
            <a:r>
              <a:rPr lang="sv-SE" sz="2600" dirty="0"/>
              <a:t>Efter en lång stunds dividerande räcker Arvid upp handen och lyfter en aktivitet som han gärna vill att gruppen tar med sig i det fortsatta arbetet.</a:t>
            </a:r>
          </a:p>
          <a:p>
            <a:endParaRPr lang="sv-SE" dirty="0"/>
          </a:p>
        </p:txBody>
      </p:sp>
      <p:pic>
        <p:nvPicPr>
          <p:cNvPr id="5" name="Platshållare för innehåll 4">
            <a:extLst>
              <a:ext uri="{FF2B5EF4-FFF2-40B4-BE49-F238E27FC236}">
                <a16:creationId xmlns:a16="http://schemas.microsoft.com/office/drawing/2014/main" id="{4A0F2551-EAA0-4913-875D-B76338F84927}"/>
              </a:ext>
            </a:extLst>
          </p:cNvPr>
          <p:cNvPicPr>
            <a:picLocks noGrp="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887092" y="2246313"/>
            <a:ext cx="3256908" cy="2208212"/>
          </a:xfrm>
          <a:prstGeom prst="rect">
            <a:avLst/>
          </a:prstGeom>
          <a:noFill/>
          <a:ln>
            <a:noFill/>
          </a:ln>
        </p:spPr>
      </p:pic>
    </p:spTree>
    <p:extLst>
      <p:ext uri="{BB962C8B-B14F-4D97-AF65-F5344CB8AC3E}">
        <p14:creationId xmlns:p14="http://schemas.microsoft.com/office/powerpoint/2010/main" val="372673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4DF6FCC-7FC7-4777-8B29-6A0EBB5736E9}"/>
              </a:ext>
            </a:extLst>
          </p:cNvPr>
          <p:cNvSpPr>
            <a:spLocks noGrp="1"/>
          </p:cNvSpPr>
          <p:nvPr>
            <p:ph type="ctrTitle"/>
          </p:nvPr>
        </p:nvSpPr>
        <p:spPr/>
        <p:txBody>
          <a:bodyPr/>
          <a:lstStyle/>
          <a:p>
            <a:br>
              <a:rPr lang="sv-SE" sz="3600" dirty="0"/>
            </a:br>
            <a:br>
              <a:rPr lang="sv-SE" sz="3600" dirty="0"/>
            </a:br>
            <a:r>
              <a:rPr lang="sv-SE" sz="3600" dirty="0"/>
              <a:t>Del 1: Kränkande särbehandling, trakasserier </a:t>
            </a:r>
            <a:r>
              <a:rPr lang="sv-SE" sz="3600"/>
              <a:t>och sexuella </a:t>
            </a:r>
            <a:r>
              <a:rPr lang="sv-SE" sz="3600" dirty="0"/>
              <a:t>trakasserier</a:t>
            </a:r>
          </a:p>
        </p:txBody>
      </p:sp>
      <p:sp>
        <p:nvSpPr>
          <p:cNvPr id="6" name="Platshållare för text 5">
            <a:extLst>
              <a:ext uri="{FF2B5EF4-FFF2-40B4-BE49-F238E27FC236}">
                <a16:creationId xmlns:a16="http://schemas.microsoft.com/office/drawing/2014/main" id="{3BBFC19F-BBE3-4874-BAA5-E21BE6B818B6}"/>
              </a:ext>
            </a:extLst>
          </p:cNvPr>
          <p:cNvSpPr>
            <a:spLocks noGrp="1"/>
          </p:cNvSpPr>
          <p:nvPr>
            <p:ph type="body" sz="quarter" idx="10"/>
          </p:nvPr>
        </p:nvSpPr>
        <p:spPr/>
        <p:txBody>
          <a:bodyPr/>
          <a:lstStyle/>
          <a:p>
            <a:endParaRPr lang="sv-SE" dirty="0"/>
          </a:p>
          <a:p>
            <a:endParaRPr lang="sv-SE" dirty="0"/>
          </a:p>
          <a:p>
            <a:r>
              <a:rPr lang="sv-SE" dirty="0"/>
              <a:t>APT material</a:t>
            </a:r>
          </a:p>
        </p:txBody>
      </p:sp>
    </p:spTree>
    <p:extLst>
      <p:ext uri="{BB962C8B-B14F-4D97-AF65-F5344CB8AC3E}">
        <p14:creationId xmlns:p14="http://schemas.microsoft.com/office/powerpoint/2010/main" val="101388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A9742E-B0C6-442E-9B8E-0AF9950175B3}"/>
              </a:ext>
            </a:extLst>
          </p:cNvPr>
          <p:cNvSpPr>
            <a:spLocks noGrp="1"/>
          </p:cNvSpPr>
          <p:nvPr>
            <p:ph type="title"/>
          </p:nvPr>
        </p:nvSpPr>
        <p:spPr>
          <a:xfrm>
            <a:off x="409771" y="129014"/>
            <a:ext cx="6877709" cy="1147968"/>
          </a:xfrm>
        </p:spPr>
        <p:txBody>
          <a:bodyPr>
            <a:normAutofit/>
          </a:bodyPr>
          <a:lstStyle/>
          <a:p>
            <a:r>
              <a:rPr lang="sv-SE" sz="2800" dirty="0"/>
              <a:t>Case 1</a:t>
            </a:r>
            <a:r>
              <a:rPr lang="sv-SE" sz="2800"/>
              <a:t>: Arvid</a:t>
            </a:r>
            <a:endParaRPr lang="sv-SE" sz="2800" dirty="0"/>
          </a:p>
        </p:txBody>
      </p:sp>
      <p:sp>
        <p:nvSpPr>
          <p:cNvPr id="3" name="Platshållare för innehåll 2">
            <a:extLst>
              <a:ext uri="{FF2B5EF4-FFF2-40B4-BE49-F238E27FC236}">
                <a16:creationId xmlns:a16="http://schemas.microsoft.com/office/drawing/2014/main" id="{581C2FE2-96CE-42B7-8098-5CF388D11686}"/>
              </a:ext>
            </a:extLst>
          </p:cNvPr>
          <p:cNvSpPr>
            <a:spLocks noGrp="1"/>
          </p:cNvSpPr>
          <p:nvPr>
            <p:ph idx="11"/>
          </p:nvPr>
        </p:nvSpPr>
        <p:spPr>
          <a:xfrm>
            <a:off x="498488" y="1365956"/>
            <a:ext cx="7551900" cy="3193448"/>
          </a:xfrm>
        </p:spPr>
        <p:txBody>
          <a:bodyPr/>
          <a:lstStyle/>
          <a:p>
            <a:pPr marL="0" indent="0">
              <a:buNone/>
            </a:pPr>
            <a:r>
              <a:rPr lang="sv-SE" sz="1600" dirty="0"/>
              <a:t>Arvids kollega vänder sig mot honom och kommenterar Arvids förslag med ett raljerande tonfall, Jaja, det kunde man väl förstå att du skulle komma med ett sådant förslag, du vill ju alltid komplicera saker och ting.  Men det är klart du är ju så smart så vi andra förstår kanske inte riktigt vad du menar. Det är för komplicerat för oss.</a:t>
            </a:r>
          </a:p>
          <a:p>
            <a:pPr marL="0" indent="0">
              <a:buNone/>
            </a:pPr>
            <a:r>
              <a:rPr lang="sv-SE" sz="1600" dirty="0"/>
              <a:t>Arvids kollegor skrattar och det är svårt att avgöra om de gör det för att de håller med om kommentaren eller för att kommentaren gjort dem nervösa. Arvid tystnar. Han skrattar inte. </a:t>
            </a:r>
          </a:p>
          <a:p>
            <a:pPr marL="0" indent="0">
              <a:buNone/>
            </a:pPr>
            <a:r>
              <a:rPr lang="sv-SE" sz="1600" dirty="0"/>
              <a:t>Det har varit för mycket av den här typen av kommentarer under den sista tiden och Arvid undrar varför de alltid kör med sådana här skämt mot just honom.</a:t>
            </a:r>
          </a:p>
          <a:p>
            <a:endParaRPr lang="sv-SE" dirty="0"/>
          </a:p>
        </p:txBody>
      </p:sp>
      <p:pic>
        <p:nvPicPr>
          <p:cNvPr id="5" name="Platshållare för innehåll 4">
            <a:extLst>
              <a:ext uri="{FF2B5EF4-FFF2-40B4-BE49-F238E27FC236}">
                <a16:creationId xmlns:a16="http://schemas.microsoft.com/office/drawing/2014/main" id="{4616B6E5-AC25-4DD6-9E8D-59FBA5A57F54}"/>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615" y="4546808"/>
            <a:ext cx="2291646" cy="2182178"/>
          </a:xfrm>
          <a:prstGeom prst="rect">
            <a:avLst/>
          </a:prstGeom>
          <a:noFill/>
          <a:ln>
            <a:noFill/>
          </a:ln>
        </p:spPr>
      </p:pic>
    </p:spTree>
    <p:extLst>
      <p:ext uri="{BB962C8B-B14F-4D97-AF65-F5344CB8AC3E}">
        <p14:creationId xmlns:p14="http://schemas.microsoft.com/office/powerpoint/2010/main" val="94749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6E5A83-5E70-4D86-BF6D-C48EAAD19E1A}"/>
              </a:ext>
            </a:extLst>
          </p:cNvPr>
          <p:cNvSpPr>
            <a:spLocks noGrp="1"/>
          </p:cNvSpPr>
          <p:nvPr>
            <p:ph type="title"/>
          </p:nvPr>
        </p:nvSpPr>
        <p:spPr>
          <a:xfrm>
            <a:off x="360000" y="147184"/>
            <a:ext cx="6877709" cy="1147968"/>
          </a:xfrm>
          <a:prstGeom prst="rect">
            <a:avLst/>
          </a:prstGeom>
        </p:spPr>
        <p:txBody>
          <a:bodyPr anchor="ctr">
            <a:normAutofit/>
          </a:bodyPr>
          <a:lstStyle/>
          <a:p>
            <a:r>
              <a:rPr lang="sv-SE" sz="2800" dirty="0"/>
              <a:t>Case 1: Diskussionsfrågor</a:t>
            </a:r>
          </a:p>
        </p:txBody>
      </p:sp>
      <p:sp>
        <p:nvSpPr>
          <p:cNvPr id="3" name="Platshållare för innehåll 2">
            <a:extLst>
              <a:ext uri="{FF2B5EF4-FFF2-40B4-BE49-F238E27FC236}">
                <a16:creationId xmlns:a16="http://schemas.microsoft.com/office/drawing/2014/main" id="{C2286198-4C0C-48F3-94CD-94CD7BB907EC}"/>
              </a:ext>
            </a:extLst>
          </p:cNvPr>
          <p:cNvSpPr>
            <a:spLocks noGrp="1"/>
          </p:cNvSpPr>
          <p:nvPr>
            <p:ph sz="half" idx="1"/>
          </p:nvPr>
        </p:nvSpPr>
        <p:spPr>
          <a:xfrm>
            <a:off x="360000" y="1736728"/>
            <a:ext cx="3958560" cy="4194629"/>
          </a:xfrm>
          <a:prstGeom prst="rect">
            <a:avLst/>
          </a:prstGeom>
        </p:spPr>
        <p:txBody>
          <a:bodyPr>
            <a:normAutofit/>
          </a:bodyPr>
          <a:lstStyle/>
          <a:p>
            <a:pPr marL="0" indent="0">
              <a:buNone/>
            </a:pPr>
            <a:r>
              <a:rPr lang="sv-SE" dirty="0"/>
              <a:t>Hur tänker ni kring situationen som just beskrivits? </a:t>
            </a:r>
          </a:p>
          <a:p>
            <a:pPr marL="0" indent="0">
              <a:buNone/>
            </a:pPr>
            <a:r>
              <a:rPr lang="sv-SE" dirty="0"/>
              <a:t>Hur hade du agerat i Arvids situation? </a:t>
            </a:r>
          </a:p>
          <a:p>
            <a:endParaRPr lang="sv-SE" dirty="0"/>
          </a:p>
        </p:txBody>
      </p:sp>
      <p:pic>
        <p:nvPicPr>
          <p:cNvPr id="4" name="Platshållare för bild 7">
            <a:extLst>
              <a:ext uri="{FF2B5EF4-FFF2-40B4-BE49-F238E27FC236}">
                <a16:creationId xmlns:a16="http://schemas.microsoft.com/office/drawing/2014/main" id="{72E0EB9B-B22A-4399-B807-2BDAB640723A}"/>
              </a:ext>
            </a:extLst>
          </p:cNvPr>
          <p:cNvPicPr>
            <a:picLocks/>
          </p:cNvPicPr>
          <p:nvPr/>
        </p:nvPicPr>
        <p:blipFill rotWithShape="1">
          <a:blip r:embed="rId3" cstate="print">
            <a:extLst>
              <a:ext uri="{28A0092B-C50C-407E-A947-70E740481C1C}">
                <a14:useLocalDpi xmlns:a14="http://schemas.microsoft.com/office/drawing/2010/main" val="0"/>
              </a:ext>
            </a:extLst>
          </a:blip>
          <a:srcRect r="8229" b="-1"/>
          <a:stretch/>
        </p:blipFill>
        <p:spPr>
          <a:xfrm>
            <a:off x="4825734" y="1736728"/>
            <a:ext cx="3958273" cy="4194629"/>
          </a:xfrm>
          <a:prstGeom prst="rect">
            <a:avLst/>
          </a:prstGeom>
          <a:noFill/>
        </p:spPr>
      </p:pic>
    </p:spTree>
    <p:extLst>
      <p:ext uri="{BB962C8B-B14F-4D97-AF65-F5344CB8AC3E}">
        <p14:creationId xmlns:p14="http://schemas.microsoft.com/office/powerpoint/2010/main" val="1916487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21B81-D689-4F9B-9C5A-F7AAC88C3599}"/>
              </a:ext>
            </a:extLst>
          </p:cNvPr>
          <p:cNvSpPr>
            <a:spLocks noGrp="1"/>
          </p:cNvSpPr>
          <p:nvPr>
            <p:ph type="title"/>
          </p:nvPr>
        </p:nvSpPr>
        <p:spPr>
          <a:xfrm>
            <a:off x="213244" y="144080"/>
            <a:ext cx="6877709" cy="1147968"/>
          </a:xfrm>
        </p:spPr>
        <p:txBody>
          <a:bodyPr>
            <a:normAutofit/>
          </a:bodyPr>
          <a:lstStyle/>
          <a:p>
            <a:r>
              <a:rPr lang="sv-SE" sz="2800" dirty="0"/>
              <a:t>Case 2: Kim</a:t>
            </a:r>
          </a:p>
        </p:txBody>
      </p:sp>
      <p:sp>
        <p:nvSpPr>
          <p:cNvPr id="3" name="Platshållare för innehåll 2">
            <a:extLst>
              <a:ext uri="{FF2B5EF4-FFF2-40B4-BE49-F238E27FC236}">
                <a16:creationId xmlns:a16="http://schemas.microsoft.com/office/drawing/2014/main" id="{F4ABA443-40F8-4DCE-ACC0-406061E694F7}"/>
              </a:ext>
            </a:extLst>
          </p:cNvPr>
          <p:cNvSpPr>
            <a:spLocks noGrp="1"/>
          </p:cNvSpPr>
          <p:nvPr>
            <p:ph sz="half" idx="4294967295"/>
          </p:nvPr>
        </p:nvSpPr>
        <p:spPr>
          <a:xfrm>
            <a:off x="213244" y="1115836"/>
            <a:ext cx="6181206" cy="4493330"/>
          </a:xfrm>
        </p:spPr>
        <p:txBody>
          <a:bodyPr>
            <a:normAutofit fontScale="55000" lnSpcReduction="20000"/>
          </a:bodyPr>
          <a:lstStyle/>
          <a:p>
            <a:pPr marL="0" indent="0">
              <a:buNone/>
            </a:pPr>
            <a:endParaRPr lang="sv-SE" sz="2900" dirty="0"/>
          </a:p>
          <a:p>
            <a:pPr marL="0" indent="0">
              <a:buNone/>
            </a:pPr>
            <a:r>
              <a:rPr lang="sv-SE" sz="2900" dirty="0"/>
              <a:t>Kim sitter och väntar på att ett verksamhetsmöte ska dra igång. Kollegorna verkar vara sena. Tiden går och Kim funderar på om hon har missuppfattat mötestiden eller dagen.</a:t>
            </a:r>
          </a:p>
          <a:p>
            <a:pPr marL="0" indent="0">
              <a:buNone/>
            </a:pPr>
            <a:r>
              <a:rPr lang="sv-SE" sz="2900" dirty="0"/>
              <a:t>Kims kollegor träffas i lunchrummet innan mötet och kommer in på punkterna som skall lyftas under verksamhetsmötet om en stund. De diskuterar punkten, arbetsfördelning på dagordningen för mötet och kommer snabbt in i en diskussion. </a:t>
            </a:r>
          </a:p>
          <a:p>
            <a:pPr marL="0" indent="0">
              <a:buNone/>
            </a:pPr>
            <a:r>
              <a:rPr lang="sv-SE" sz="2900" dirty="0"/>
              <a:t>Gruppen vrider och vänder på sina olika arbetsuppgifter och på de nya uppdrag/arbetsuppgifter som arbetsgruppen ska hantera framöver. Vissa anser att de har en mycket hög arbetsbelastning just nu och förstår inte hur de ska hinna med ytterligare uppdrag som det ser ut nu. Efter att ha gått igenom alla kollegors arbetsuppgifter verkar gruppen överens om att Kim är den av kollegorna som har minst att göra för tillfället. </a:t>
            </a:r>
          </a:p>
          <a:p>
            <a:pPr marL="0" indent="0">
              <a:buNone/>
            </a:pPr>
            <a:r>
              <a:rPr lang="sv-SE" sz="2900" dirty="0"/>
              <a:t>Efter att ha glidit iväg i sin diskussion upptäcker de att de är sena till mötet och hastar in i konferensrummet där Kim sitter och väntar.</a:t>
            </a:r>
          </a:p>
          <a:p>
            <a:endParaRPr lang="sv-SE" dirty="0"/>
          </a:p>
        </p:txBody>
      </p:sp>
      <p:pic>
        <p:nvPicPr>
          <p:cNvPr id="5" name="Platshållare för innehåll 4">
            <a:extLst>
              <a:ext uri="{FF2B5EF4-FFF2-40B4-BE49-F238E27FC236}">
                <a16:creationId xmlns:a16="http://schemas.microsoft.com/office/drawing/2014/main" id="{3B0F5FEC-CFE8-4646-B314-CA7922D1972C}"/>
              </a:ext>
            </a:extLst>
          </p:cNvPr>
          <p:cNvPicPr>
            <a:picLocks noGrp="1" noChangeAspect="1"/>
          </p:cNvPicPr>
          <p:nvPr>
            <p:ph sz="half" idx="4294967295"/>
          </p:nvPr>
        </p:nvPicPr>
        <p:blipFill>
          <a:blip r:embed="rId3"/>
          <a:stretch>
            <a:fillRect/>
          </a:stretch>
        </p:blipFill>
        <p:spPr>
          <a:xfrm>
            <a:off x="6437841" y="2009422"/>
            <a:ext cx="2706159" cy="2706159"/>
          </a:xfrm>
          <a:prstGeom prst="rect">
            <a:avLst/>
          </a:prstGeom>
        </p:spPr>
      </p:pic>
    </p:spTree>
    <p:extLst>
      <p:ext uri="{BB962C8B-B14F-4D97-AF65-F5344CB8AC3E}">
        <p14:creationId xmlns:p14="http://schemas.microsoft.com/office/powerpoint/2010/main" val="9066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CFA033-C051-4B41-B728-85168C511492}"/>
              </a:ext>
            </a:extLst>
          </p:cNvPr>
          <p:cNvSpPr>
            <a:spLocks noGrp="1"/>
          </p:cNvSpPr>
          <p:nvPr>
            <p:ph type="title"/>
          </p:nvPr>
        </p:nvSpPr>
        <p:spPr>
          <a:xfrm>
            <a:off x="282575" y="56872"/>
            <a:ext cx="6877709" cy="1170974"/>
          </a:xfrm>
        </p:spPr>
        <p:txBody>
          <a:bodyPr>
            <a:normAutofit/>
          </a:bodyPr>
          <a:lstStyle/>
          <a:p>
            <a:r>
              <a:rPr lang="sv-SE" sz="2800" dirty="0"/>
              <a:t>Case 2: Kim</a:t>
            </a:r>
          </a:p>
        </p:txBody>
      </p:sp>
      <p:sp>
        <p:nvSpPr>
          <p:cNvPr id="3" name="Platshållare för innehåll 2">
            <a:extLst>
              <a:ext uri="{FF2B5EF4-FFF2-40B4-BE49-F238E27FC236}">
                <a16:creationId xmlns:a16="http://schemas.microsoft.com/office/drawing/2014/main" id="{54A4FAC9-2539-4FC6-8D4B-FFB3E5605B09}"/>
              </a:ext>
            </a:extLst>
          </p:cNvPr>
          <p:cNvSpPr>
            <a:spLocks noGrp="1"/>
          </p:cNvSpPr>
          <p:nvPr>
            <p:ph sz="half" idx="4294967295"/>
          </p:nvPr>
        </p:nvSpPr>
        <p:spPr>
          <a:xfrm>
            <a:off x="282575" y="1227846"/>
            <a:ext cx="5279730" cy="5245904"/>
          </a:xfrm>
        </p:spPr>
        <p:txBody>
          <a:bodyPr>
            <a:normAutofit fontScale="85000" lnSpcReduction="10000"/>
          </a:bodyPr>
          <a:lstStyle/>
          <a:p>
            <a:pPr marL="0" indent="0">
              <a:buNone/>
            </a:pPr>
            <a:r>
              <a:rPr lang="sv-SE" sz="1900" dirty="0"/>
              <a:t>Stämningen är lite tryckt under mötet och Kim känner sig besvärad. När de kommer till punkten om arbetsfördelning så blir det genast tyst kring bordet. </a:t>
            </a:r>
          </a:p>
          <a:p>
            <a:pPr marL="0" indent="0">
              <a:buNone/>
            </a:pPr>
            <a:r>
              <a:rPr lang="sv-SE" sz="1900" dirty="0"/>
              <a:t>En kollega berättar för Kim att de redan har diskuterat frågan om arbetsfördelning och de nya uppdragen/arbetsuppgifterna. Kollegan säger att ingen av de andra upplever att de har tid att ta på sig något mer.</a:t>
            </a:r>
          </a:p>
          <a:p>
            <a:pPr marL="0" indent="0">
              <a:buNone/>
            </a:pPr>
            <a:r>
              <a:rPr lang="sv-SE" sz="1900" dirty="0"/>
              <a:t>Kollegan berättar också att de diskuterat igenom Kims uppgifter och kommit fram till att hon är den som har minst uppdrag på sitt bord och att de nya uppgifterna därför bör landa på henne. </a:t>
            </a:r>
          </a:p>
          <a:p>
            <a:pPr marL="0" indent="0">
              <a:buNone/>
            </a:pPr>
            <a:r>
              <a:rPr lang="sv-SE" sz="1900" dirty="0"/>
              <a:t>Kim känner sig överrumplad och vet inte hur hon ska bemöta kollegorna. Hon har inte hunnit tänka igenom situationen ordentligt men känner inte heller att det finns något förhandlingsutrymme i gruppen. Hon lämnar mötet utan att säga något om kollegornas förslag, men tänker på situationen hela dagen och på kvällen efter arbetet. Hon har svårt att somna och känner sig stressad. </a:t>
            </a:r>
          </a:p>
          <a:p>
            <a:endParaRPr lang="sv-SE" dirty="0"/>
          </a:p>
        </p:txBody>
      </p:sp>
      <p:pic>
        <p:nvPicPr>
          <p:cNvPr id="5" name="Platshållare för innehåll 4">
            <a:extLst>
              <a:ext uri="{FF2B5EF4-FFF2-40B4-BE49-F238E27FC236}">
                <a16:creationId xmlns:a16="http://schemas.microsoft.com/office/drawing/2014/main" id="{D2A24DFC-F56C-42A5-8DC6-BDC9AF6ECE06}"/>
              </a:ext>
            </a:extLst>
          </p:cNvPr>
          <p:cNvPicPr>
            <a:picLocks noGrp="1" noChangeAspect="1"/>
          </p:cNvPicPr>
          <p:nvPr>
            <p:ph sz="half" idx="4294967295"/>
          </p:nvPr>
        </p:nvPicPr>
        <p:blipFill>
          <a:blip r:embed="rId2"/>
          <a:stretch>
            <a:fillRect/>
          </a:stretch>
        </p:blipFill>
        <p:spPr>
          <a:xfrm>
            <a:off x="5562305" y="2573867"/>
            <a:ext cx="3581695" cy="2478088"/>
          </a:xfrm>
          <a:prstGeom prst="rect">
            <a:avLst/>
          </a:prstGeom>
        </p:spPr>
      </p:pic>
    </p:spTree>
    <p:extLst>
      <p:ext uri="{BB962C8B-B14F-4D97-AF65-F5344CB8AC3E}">
        <p14:creationId xmlns:p14="http://schemas.microsoft.com/office/powerpoint/2010/main" val="1701608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E06A24-1BB1-4527-8224-05FCE56550C4}"/>
              </a:ext>
            </a:extLst>
          </p:cNvPr>
          <p:cNvSpPr>
            <a:spLocks noGrp="1"/>
          </p:cNvSpPr>
          <p:nvPr>
            <p:ph type="title"/>
          </p:nvPr>
        </p:nvSpPr>
        <p:spPr>
          <a:xfrm>
            <a:off x="258399" y="169333"/>
            <a:ext cx="6877709" cy="1114529"/>
          </a:xfrm>
        </p:spPr>
        <p:txBody>
          <a:bodyPr>
            <a:normAutofit/>
          </a:bodyPr>
          <a:lstStyle/>
          <a:p>
            <a:r>
              <a:rPr lang="sv-SE" sz="2800" dirty="0"/>
              <a:t>Case 2: Diskussionsfrågor </a:t>
            </a:r>
          </a:p>
        </p:txBody>
      </p:sp>
      <p:sp>
        <p:nvSpPr>
          <p:cNvPr id="3" name="Platshållare för innehåll 2">
            <a:extLst>
              <a:ext uri="{FF2B5EF4-FFF2-40B4-BE49-F238E27FC236}">
                <a16:creationId xmlns:a16="http://schemas.microsoft.com/office/drawing/2014/main" id="{4B9CA331-603C-43A5-87DB-4962327610E6}"/>
              </a:ext>
            </a:extLst>
          </p:cNvPr>
          <p:cNvSpPr>
            <a:spLocks noGrp="1"/>
          </p:cNvSpPr>
          <p:nvPr>
            <p:ph sz="half" idx="4294967295"/>
          </p:nvPr>
        </p:nvSpPr>
        <p:spPr>
          <a:xfrm>
            <a:off x="514173" y="1795462"/>
            <a:ext cx="4148138" cy="3267075"/>
          </a:xfrm>
        </p:spPr>
        <p:txBody>
          <a:bodyPr>
            <a:normAutofit/>
          </a:bodyPr>
          <a:lstStyle/>
          <a:p>
            <a:r>
              <a:rPr lang="sv-SE" dirty="0"/>
              <a:t>Hur tänker ni kring situationen som just beskrivits? </a:t>
            </a:r>
          </a:p>
          <a:p>
            <a:r>
              <a:rPr lang="sv-SE" dirty="0"/>
              <a:t>Vad anser ni om kollegornas agerande?</a:t>
            </a:r>
          </a:p>
          <a:p>
            <a:r>
              <a:rPr lang="sv-SE" dirty="0"/>
              <a:t>Hur hade ni agerat i Kims situation? </a:t>
            </a:r>
          </a:p>
          <a:p>
            <a:endParaRPr lang="sv-SE" dirty="0"/>
          </a:p>
          <a:p>
            <a:pPr marL="0" indent="0">
              <a:buNone/>
            </a:pPr>
            <a:endParaRPr lang="sv-SE" dirty="0"/>
          </a:p>
        </p:txBody>
      </p:sp>
      <p:pic>
        <p:nvPicPr>
          <p:cNvPr id="5" name="Platshållare för innehåll 4">
            <a:extLst>
              <a:ext uri="{FF2B5EF4-FFF2-40B4-BE49-F238E27FC236}">
                <a16:creationId xmlns:a16="http://schemas.microsoft.com/office/drawing/2014/main" id="{8E6FECB9-9051-463D-9993-520FB0F9F2B3}"/>
              </a:ext>
            </a:extLst>
          </p:cNvPr>
          <p:cNvPicPr>
            <a:picLocks noGrp="1" noChangeAspect="1"/>
          </p:cNvPicPr>
          <p:nvPr>
            <p:ph sz="half" idx="4294967295"/>
          </p:nvPr>
        </p:nvPicPr>
        <p:blipFill>
          <a:blip r:embed="rId3"/>
          <a:stretch>
            <a:fillRect/>
          </a:stretch>
        </p:blipFill>
        <p:spPr>
          <a:xfrm>
            <a:off x="5315245" y="1631155"/>
            <a:ext cx="3641725" cy="3595687"/>
          </a:xfrm>
          <a:prstGeom prst="rect">
            <a:avLst/>
          </a:prstGeom>
        </p:spPr>
      </p:pic>
    </p:spTree>
    <p:extLst>
      <p:ext uri="{BB962C8B-B14F-4D97-AF65-F5344CB8AC3E}">
        <p14:creationId xmlns:p14="http://schemas.microsoft.com/office/powerpoint/2010/main" val="206326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3559BD-AE19-4B02-8B13-984513A2D8DD}"/>
              </a:ext>
            </a:extLst>
          </p:cNvPr>
          <p:cNvSpPr>
            <a:spLocks noGrp="1"/>
          </p:cNvSpPr>
          <p:nvPr>
            <p:ph type="title"/>
          </p:nvPr>
        </p:nvSpPr>
        <p:spPr/>
        <p:txBody>
          <a:bodyPr/>
          <a:lstStyle/>
          <a:p>
            <a:r>
              <a:rPr lang="sv-SE" dirty="0"/>
              <a:t>Case 3: Miriam</a:t>
            </a:r>
          </a:p>
        </p:txBody>
      </p:sp>
      <p:sp>
        <p:nvSpPr>
          <p:cNvPr id="5" name="Platshållare för innehåll 2">
            <a:extLst>
              <a:ext uri="{FF2B5EF4-FFF2-40B4-BE49-F238E27FC236}">
                <a16:creationId xmlns:a16="http://schemas.microsoft.com/office/drawing/2014/main" id="{72EAC091-E637-4E9F-BE82-CA7089AFF5BC}"/>
              </a:ext>
            </a:extLst>
          </p:cNvPr>
          <p:cNvSpPr txBox="1">
            <a:spLocks/>
          </p:cNvSpPr>
          <p:nvPr/>
        </p:nvSpPr>
        <p:spPr>
          <a:xfrm>
            <a:off x="426010" y="1844676"/>
            <a:ext cx="8142637" cy="3600627"/>
          </a:xfrm>
          <a:prstGeom prst="rect">
            <a:avLst/>
          </a:prstGeom>
        </p:spPr>
        <p:txBody>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v-SE" sz="1600" dirty="0"/>
              <a:t>Miriam är nyanställd på ett vård- och omsorgsboende. I samband med lunchen träffar hon flera nya kollegor i lunchrummet. En manlig kollega ska ta sin mat i </a:t>
            </a:r>
            <a:r>
              <a:rPr lang="sv-SE" sz="1600" dirty="0" err="1"/>
              <a:t>micron</a:t>
            </a:r>
            <a:r>
              <a:rPr lang="sv-SE" sz="1600" dirty="0"/>
              <a:t> och klappar Miriam på rumpan för att hon ska flytta sig. Miriam reagerar genom att flytta på sig men säger ingenting. </a:t>
            </a:r>
          </a:p>
          <a:p>
            <a:pPr marL="0" indent="0" algn="just">
              <a:buFont typeface="Arial" panose="020B0604020202020204" pitchFamily="34" charset="0"/>
              <a:buNone/>
            </a:pPr>
            <a:r>
              <a:rPr lang="sv-SE" sz="1600" dirty="0"/>
              <a:t>Ett par dagar senare ska de arbeta tillsammans med en brukare som Miriam inte träffat  förut. De ska utföra ett lyft från rullstol till säng och vid ett tillfälle hamnar kollegorna nära varandra. Den manliga kollegan lutar sig över Miriam samtidigt som han lägger handen på hennes rygg och säger: ”</a:t>
            </a:r>
            <a:r>
              <a:rPr lang="sv-SE" sz="1600" i="1" dirty="0"/>
              <a:t>Det ser ju bra ut det där.” </a:t>
            </a:r>
            <a:r>
              <a:rPr lang="sv-SE" sz="1600" dirty="0"/>
              <a:t>Miriam upplever att han samtidigt tittar på hennes bröst. Kollegan skrattar skämtsamt men Miriam stelnar och tycker att det hela känns mycket olustigt. </a:t>
            </a:r>
          </a:p>
          <a:p>
            <a:pPr marL="0" indent="0" algn="just">
              <a:buFont typeface="Arial" panose="020B0604020202020204" pitchFamily="34" charset="0"/>
              <a:buNone/>
            </a:pPr>
            <a:r>
              <a:rPr lang="sv-SE" sz="1600" dirty="0"/>
              <a:t>Nästa dag berättar Miriam om händelsen för sin chef</a:t>
            </a:r>
            <a:r>
              <a:rPr lang="sv-SE" sz="1400" dirty="0"/>
              <a:t>.</a:t>
            </a:r>
            <a:endParaRPr lang="en-US" sz="1400" dirty="0"/>
          </a:p>
        </p:txBody>
      </p:sp>
    </p:spTree>
    <p:extLst>
      <p:ext uri="{BB962C8B-B14F-4D97-AF65-F5344CB8AC3E}">
        <p14:creationId xmlns:p14="http://schemas.microsoft.com/office/powerpoint/2010/main" val="14529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701552-D8CA-4896-ADE6-8F74A6799BD5}"/>
              </a:ext>
            </a:extLst>
          </p:cNvPr>
          <p:cNvSpPr>
            <a:spLocks noGrp="1"/>
          </p:cNvSpPr>
          <p:nvPr>
            <p:ph type="title"/>
          </p:nvPr>
        </p:nvSpPr>
        <p:spPr/>
        <p:txBody>
          <a:bodyPr/>
          <a:lstStyle/>
          <a:p>
            <a:r>
              <a:rPr lang="sv-SE" dirty="0"/>
              <a:t>Case 3: Diskussionsfrågor</a:t>
            </a:r>
          </a:p>
        </p:txBody>
      </p:sp>
      <p:sp>
        <p:nvSpPr>
          <p:cNvPr id="4" name="Platshållare för innehåll 2">
            <a:extLst>
              <a:ext uri="{FF2B5EF4-FFF2-40B4-BE49-F238E27FC236}">
                <a16:creationId xmlns:a16="http://schemas.microsoft.com/office/drawing/2014/main" id="{CE5DE76A-6A82-4F1E-84DE-D5BFF3ACE69D}"/>
              </a:ext>
            </a:extLst>
          </p:cNvPr>
          <p:cNvSpPr txBox="1">
            <a:spLocks/>
          </p:cNvSpPr>
          <p:nvPr/>
        </p:nvSpPr>
        <p:spPr>
          <a:xfrm>
            <a:off x="416998" y="1954404"/>
            <a:ext cx="7750957" cy="3634738"/>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Hur tänker ni kring situationen som just beskrivits? </a:t>
            </a:r>
          </a:p>
          <a:p>
            <a:r>
              <a:rPr lang="sv-SE" dirty="0"/>
              <a:t>Hur hade ni agerat i Miriams situation?</a:t>
            </a:r>
          </a:p>
          <a:p>
            <a:r>
              <a:rPr lang="sv-SE" dirty="0"/>
              <a:t>Hur hade ni reagerat som kollega ifall ni hade sett händelsen i lunchrummet? </a:t>
            </a:r>
          </a:p>
          <a:p>
            <a:r>
              <a:rPr lang="sv-SE" dirty="0"/>
              <a:t>Hur tycker ni chefen bör agera?</a:t>
            </a:r>
          </a:p>
          <a:p>
            <a:endParaRPr lang="sv-SE" dirty="0"/>
          </a:p>
          <a:p>
            <a:pPr marL="457200" indent="-457200" defTabSz="914400">
              <a:lnSpc>
                <a:spcPct val="100000"/>
              </a:lnSpc>
              <a:spcBef>
                <a:spcPts val="0"/>
              </a:spcBef>
              <a:spcAft>
                <a:spcPts val="0"/>
              </a:spcAft>
              <a:buFont typeface="+mj-lt"/>
              <a:buAutoNum type="arabicPeriod"/>
              <a:defRPr/>
            </a:pPr>
            <a:endParaRPr lang="sv-SE" dirty="0">
              <a:solidFill>
                <a:schemeClr val="tx1"/>
              </a:solidFill>
            </a:endParaRPr>
          </a:p>
          <a:p>
            <a:endParaRPr lang="en-US" dirty="0"/>
          </a:p>
        </p:txBody>
      </p:sp>
    </p:spTree>
    <p:extLst>
      <p:ext uri="{BB962C8B-B14F-4D97-AF65-F5344CB8AC3E}">
        <p14:creationId xmlns:p14="http://schemas.microsoft.com/office/powerpoint/2010/main" val="1746756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79B4A-DA35-443E-8FFE-60ABD675EBC1}"/>
              </a:ext>
            </a:extLst>
          </p:cNvPr>
          <p:cNvSpPr>
            <a:spLocks noGrp="1"/>
          </p:cNvSpPr>
          <p:nvPr>
            <p:ph type="title"/>
          </p:nvPr>
        </p:nvSpPr>
        <p:spPr/>
        <p:txBody>
          <a:bodyPr/>
          <a:lstStyle/>
          <a:p>
            <a:r>
              <a:rPr lang="sv-SE" dirty="0"/>
              <a:t>Case 4: Oskyldigt flirtande eller trakasserier</a:t>
            </a:r>
          </a:p>
        </p:txBody>
      </p:sp>
      <p:grpSp>
        <p:nvGrpSpPr>
          <p:cNvPr id="3" name="Grupp 2">
            <a:extLst>
              <a:ext uri="{FF2B5EF4-FFF2-40B4-BE49-F238E27FC236}">
                <a16:creationId xmlns:a16="http://schemas.microsoft.com/office/drawing/2014/main" id="{4E79919A-5E72-4E80-B8F8-8143C254720A}"/>
              </a:ext>
            </a:extLst>
          </p:cNvPr>
          <p:cNvGrpSpPr/>
          <p:nvPr/>
        </p:nvGrpSpPr>
        <p:grpSpPr>
          <a:xfrm>
            <a:off x="2042803" y="2758171"/>
            <a:ext cx="7101197" cy="2790114"/>
            <a:chOff x="3302241" y="3149562"/>
            <a:chExt cx="8823602" cy="3094879"/>
          </a:xfrm>
        </p:grpSpPr>
        <p:pic>
          <p:nvPicPr>
            <p:cNvPr id="4" name="Bildobjekt 3">
              <a:extLst>
                <a:ext uri="{FF2B5EF4-FFF2-40B4-BE49-F238E27FC236}">
                  <a16:creationId xmlns:a16="http://schemas.microsoft.com/office/drawing/2014/main" id="{49A042FF-5C32-4715-B9E3-7CC4FE367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241" y="3149562"/>
              <a:ext cx="3017942" cy="3094879"/>
            </a:xfrm>
            <a:prstGeom prst="rect">
              <a:avLst/>
            </a:prstGeom>
          </p:spPr>
        </p:pic>
        <p:pic>
          <p:nvPicPr>
            <p:cNvPr id="5" name="Bildobjekt 4">
              <a:extLst>
                <a:ext uri="{FF2B5EF4-FFF2-40B4-BE49-F238E27FC236}">
                  <a16:creationId xmlns:a16="http://schemas.microsoft.com/office/drawing/2014/main" id="{D2E19007-8729-4EF6-A580-995F8D7252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011" y="3149562"/>
              <a:ext cx="3017942" cy="3094879"/>
            </a:xfrm>
            <a:prstGeom prst="rect">
              <a:avLst/>
            </a:prstGeom>
          </p:spPr>
        </p:pic>
        <p:pic>
          <p:nvPicPr>
            <p:cNvPr id="6" name="Bildobjekt 5">
              <a:extLst>
                <a:ext uri="{FF2B5EF4-FFF2-40B4-BE49-F238E27FC236}">
                  <a16:creationId xmlns:a16="http://schemas.microsoft.com/office/drawing/2014/main" id="{4709E971-D988-45AE-9E7E-C2573FEE7A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8868" y="3149562"/>
              <a:ext cx="3056975" cy="3094879"/>
            </a:xfrm>
            <a:prstGeom prst="rect">
              <a:avLst/>
            </a:prstGeom>
          </p:spPr>
        </p:pic>
      </p:grpSp>
      <p:pic>
        <p:nvPicPr>
          <p:cNvPr id="7" name="Bildobjekt 6">
            <a:extLst>
              <a:ext uri="{FF2B5EF4-FFF2-40B4-BE49-F238E27FC236}">
                <a16:creationId xmlns:a16="http://schemas.microsoft.com/office/drawing/2014/main" id="{D977374F-43A4-48F2-A875-F82F51DEFA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26" y="2758172"/>
            <a:ext cx="2460240" cy="2872066"/>
          </a:xfrm>
          <a:prstGeom prst="rect">
            <a:avLst/>
          </a:prstGeom>
        </p:spPr>
      </p:pic>
      <p:sp>
        <p:nvSpPr>
          <p:cNvPr id="8" name="Rektangel 7">
            <a:extLst>
              <a:ext uri="{FF2B5EF4-FFF2-40B4-BE49-F238E27FC236}">
                <a16:creationId xmlns:a16="http://schemas.microsoft.com/office/drawing/2014/main" id="{04758560-383F-4432-8850-F4E6992CC2F6}"/>
              </a:ext>
            </a:extLst>
          </p:cNvPr>
          <p:cNvSpPr/>
          <p:nvPr/>
        </p:nvSpPr>
        <p:spPr>
          <a:xfrm>
            <a:off x="688369" y="1993186"/>
            <a:ext cx="7315200" cy="923330"/>
          </a:xfrm>
          <a:prstGeom prst="rect">
            <a:avLst/>
          </a:prstGeom>
        </p:spPr>
        <p:txBody>
          <a:bodyPr wrap="square">
            <a:spAutoFit/>
          </a:bodyPr>
          <a:lstStyle/>
          <a:p>
            <a:pPr marL="214313" indent="-214313">
              <a:buFont typeface="Arial" panose="020B0604020202020204" pitchFamily="34" charset="0"/>
              <a:buChar char="•"/>
            </a:pPr>
            <a:r>
              <a:rPr lang="sv-SE" dirty="0"/>
              <a:t>Hur hade du reagerat om du var personen på bilden/personen som tog emot sms:et?</a:t>
            </a:r>
          </a:p>
          <a:p>
            <a:pPr marL="214313" indent="-214313">
              <a:buFont typeface="Arial" panose="020B0604020202020204" pitchFamily="34" charset="0"/>
              <a:buChar char="•"/>
            </a:pPr>
            <a:r>
              <a:rPr lang="sv-SE" dirty="0"/>
              <a:t>Anser du att detta oskyldigt flirtande eller trakasserier? Varför? </a:t>
            </a:r>
          </a:p>
        </p:txBody>
      </p:sp>
    </p:spTree>
    <p:extLst>
      <p:ext uri="{BB962C8B-B14F-4D97-AF65-F5344CB8AC3E}">
        <p14:creationId xmlns:p14="http://schemas.microsoft.com/office/powerpoint/2010/main" val="282197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57A6783-A1F6-4CE8-9325-BE9873273773}"/>
              </a:ext>
            </a:extLst>
          </p:cNvPr>
          <p:cNvSpPr>
            <a:spLocks noGrp="1"/>
          </p:cNvSpPr>
          <p:nvPr>
            <p:ph type="ctrTitle"/>
          </p:nvPr>
        </p:nvSpPr>
        <p:spPr/>
        <p:txBody>
          <a:bodyPr/>
          <a:lstStyle/>
          <a:p>
            <a:r>
              <a:rPr lang="sv-SE" dirty="0"/>
              <a:t>Del 3: Reflektionsfrågor</a:t>
            </a:r>
          </a:p>
        </p:txBody>
      </p:sp>
    </p:spTree>
    <p:extLst>
      <p:ext uri="{BB962C8B-B14F-4D97-AF65-F5344CB8AC3E}">
        <p14:creationId xmlns:p14="http://schemas.microsoft.com/office/powerpoint/2010/main" val="852456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FFC98-FC66-4069-8BC5-CFAAC94A6128}"/>
              </a:ext>
            </a:extLst>
          </p:cNvPr>
          <p:cNvSpPr>
            <a:spLocks noGrp="1"/>
          </p:cNvSpPr>
          <p:nvPr>
            <p:ph type="title"/>
          </p:nvPr>
        </p:nvSpPr>
        <p:spPr/>
        <p:txBody>
          <a:bodyPr/>
          <a:lstStyle/>
          <a:p>
            <a:r>
              <a:rPr lang="sv-SE" dirty="0"/>
              <a:t>Reflektionsfrågor</a:t>
            </a:r>
          </a:p>
        </p:txBody>
      </p:sp>
      <p:sp>
        <p:nvSpPr>
          <p:cNvPr id="3" name="Platshållare för innehåll 2">
            <a:extLst>
              <a:ext uri="{FF2B5EF4-FFF2-40B4-BE49-F238E27FC236}">
                <a16:creationId xmlns:a16="http://schemas.microsoft.com/office/drawing/2014/main" id="{C924CF20-BB2D-4DFA-A73A-9CC3C56D588E}"/>
              </a:ext>
            </a:extLst>
          </p:cNvPr>
          <p:cNvSpPr>
            <a:spLocks noGrp="1"/>
          </p:cNvSpPr>
          <p:nvPr>
            <p:ph idx="11"/>
          </p:nvPr>
        </p:nvSpPr>
        <p:spPr/>
        <p:txBody>
          <a:bodyPr vert="horz" lIns="0" tIns="0" rIns="0" bIns="0" rtlCol="0" anchor="t">
            <a:normAutofit/>
          </a:bodyPr>
          <a:lstStyle/>
          <a:p>
            <a:pPr marL="229870" indent="-229870"/>
            <a:r>
              <a:rPr lang="sv-SE" dirty="0"/>
              <a:t>Du som chef kan välja ut någon eller några frågor för arbetsgruppen att diskutera eller låta arbetsgruppen välja ut fråga/frågor som de vill diskutera.</a:t>
            </a:r>
            <a:endParaRPr lang="en-US"/>
          </a:p>
          <a:p>
            <a:pPr marL="229870" indent="-229870"/>
            <a:r>
              <a:rPr lang="sv-SE" dirty="0"/>
              <a:t>Dela gärna in arbetsgruppen i mindre grupper för att diskutera och samla dem sedan i helgrupp och låt alla redovisa.</a:t>
            </a:r>
            <a:endParaRPr lang="sv-SE" dirty="0">
              <a:cs typeface="Arial" panose="020B0604020202020204"/>
            </a:endParaRPr>
          </a:p>
          <a:p>
            <a:pPr marL="229870" indent="-229870"/>
            <a:r>
              <a:rPr lang="sv-SE" dirty="0"/>
              <a:t>Det som framkommer i redovisningarna är viktigt att arbeta vidare med och att dessa lyfts in ex i handlingsplanen för det systematiska arbetsmiljöarbetet. Tänk på att lyfta in både det som fungerar bra och det som behöver utvecklas i er arbetsgrupp. </a:t>
            </a:r>
            <a:endParaRPr lang="sv-SE" dirty="0">
              <a:cs typeface="Arial" panose="020B0604020202020204"/>
            </a:endParaRPr>
          </a:p>
        </p:txBody>
      </p:sp>
    </p:spTree>
    <p:extLst>
      <p:ext uri="{BB962C8B-B14F-4D97-AF65-F5344CB8AC3E}">
        <p14:creationId xmlns:p14="http://schemas.microsoft.com/office/powerpoint/2010/main" val="165543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E9ACA4-9A2B-4802-8B90-BA603EDAEE6B}"/>
              </a:ext>
            </a:extLst>
          </p:cNvPr>
          <p:cNvSpPr>
            <a:spLocks noGrp="1"/>
          </p:cNvSpPr>
          <p:nvPr>
            <p:ph type="title"/>
          </p:nvPr>
        </p:nvSpPr>
        <p:spPr>
          <a:xfrm>
            <a:off x="359999" y="384250"/>
            <a:ext cx="6877709" cy="1147968"/>
          </a:xfrm>
        </p:spPr>
        <p:txBody>
          <a:bodyPr anchor="ctr">
            <a:normAutofit/>
          </a:bodyPr>
          <a:lstStyle/>
          <a:p>
            <a:r>
              <a:rPr lang="sv-SE" b="0" dirty="0"/>
              <a:t>Film från Sunt arbetsliv</a:t>
            </a:r>
          </a:p>
        </p:txBody>
      </p:sp>
      <p:sp>
        <p:nvSpPr>
          <p:cNvPr id="3" name="Platshållare för innehåll 2">
            <a:extLst>
              <a:ext uri="{FF2B5EF4-FFF2-40B4-BE49-F238E27FC236}">
                <a16:creationId xmlns:a16="http://schemas.microsoft.com/office/drawing/2014/main" id="{0A35D354-854E-49BD-BF21-768612BF8325}"/>
              </a:ext>
            </a:extLst>
          </p:cNvPr>
          <p:cNvSpPr>
            <a:spLocks noGrp="1"/>
          </p:cNvSpPr>
          <p:nvPr>
            <p:ph sz="half" idx="1"/>
          </p:nvPr>
        </p:nvSpPr>
        <p:spPr>
          <a:xfrm>
            <a:off x="360000" y="1736728"/>
            <a:ext cx="3958560" cy="4194629"/>
          </a:xfrm>
        </p:spPr>
        <p:txBody>
          <a:bodyPr>
            <a:normAutofit/>
          </a:bodyPr>
          <a:lstStyle/>
          <a:p>
            <a:r>
              <a:rPr lang="sv-SE" dirty="0">
                <a:hlinkClick r:id="rId3"/>
              </a:rPr>
              <a:t>Kränkande särbehandling </a:t>
            </a:r>
            <a:endParaRPr lang="sv-SE" dirty="0"/>
          </a:p>
        </p:txBody>
      </p:sp>
      <p:pic>
        <p:nvPicPr>
          <p:cNvPr id="8" name="Bildobjekt 7">
            <a:extLst>
              <a:ext uri="{FF2B5EF4-FFF2-40B4-BE49-F238E27FC236}">
                <a16:creationId xmlns:a16="http://schemas.microsoft.com/office/drawing/2014/main" id="{9C89CA2A-36BB-4B68-9FB0-B77341481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734" y="2512969"/>
            <a:ext cx="3958273" cy="2642147"/>
          </a:xfrm>
          <a:prstGeom prst="rect">
            <a:avLst/>
          </a:prstGeom>
          <a:noFill/>
        </p:spPr>
      </p:pic>
    </p:spTree>
    <p:extLst>
      <p:ext uri="{BB962C8B-B14F-4D97-AF65-F5344CB8AC3E}">
        <p14:creationId xmlns:p14="http://schemas.microsoft.com/office/powerpoint/2010/main" val="1302933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FCADD8-DD42-47E4-8A25-5BFF3F379185}"/>
              </a:ext>
            </a:extLst>
          </p:cNvPr>
          <p:cNvSpPr>
            <a:spLocks noGrp="1"/>
          </p:cNvSpPr>
          <p:nvPr>
            <p:ph type="title"/>
          </p:nvPr>
        </p:nvSpPr>
        <p:spPr>
          <a:xfrm>
            <a:off x="371288" y="271361"/>
            <a:ext cx="6877709" cy="1147968"/>
          </a:xfrm>
        </p:spPr>
        <p:txBody>
          <a:bodyPr>
            <a:normAutofit/>
          </a:bodyPr>
          <a:lstStyle/>
          <a:p>
            <a:r>
              <a:rPr lang="sv-SE" sz="2800" dirty="0"/>
              <a:t>Exempel på frågor för reflektion i mindre grupper</a:t>
            </a:r>
          </a:p>
        </p:txBody>
      </p:sp>
      <p:sp>
        <p:nvSpPr>
          <p:cNvPr id="3" name="Platshållare för innehåll 2">
            <a:extLst>
              <a:ext uri="{FF2B5EF4-FFF2-40B4-BE49-F238E27FC236}">
                <a16:creationId xmlns:a16="http://schemas.microsoft.com/office/drawing/2014/main" id="{AA5F36D1-FA08-4097-B09E-8A4647FA0B91}"/>
              </a:ext>
            </a:extLst>
          </p:cNvPr>
          <p:cNvSpPr>
            <a:spLocks noGrp="1"/>
          </p:cNvSpPr>
          <p:nvPr>
            <p:ph idx="11"/>
          </p:nvPr>
        </p:nvSpPr>
        <p:spPr/>
        <p:txBody>
          <a:bodyPr>
            <a:normAutofit/>
          </a:bodyPr>
          <a:lstStyle/>
          <a:p>
            <a:r>
              <a:rPr lang="sv-SE" sz="1600" dirty="0"/>
              <a:t>Hur ser vi till att alla känner sig bekväma med att lyfta problem på arbetsplatsen?</a:t>
            </a:r>
          </a:p>
          <a:p>
            <a:r>
              <a:rPr lang="sv-SE" sz="1600" dirty="0"/>
              <a:t>Hur kan vi arbeta för att alla i arbetsgruppen ska känna att de kan vara sig själva på arbetet?</a:t>
            </a:r>
          </a:p>
          <a:p>
            <a:r>
              <a:rPr lang="sv-SE" sz="1600" dirty="0"/>
              <a:t>Hur visar vi att olika åsikter och perspektiv uppskattas?</a:t>
            </a:r>
          </a:p>
          <a:p>
            <a:r>
              <a:rPr lang="sv-SE" sz="1600" dirty="0"/>
              <a:t>Hur säkerställer vi att alla kollegor ges möjlighet att prata lika mycket på gemensamma möten?</a:t>
            </a:r>
          </a:p>
          <a:p>
            <a:r>
              <a:rPr lang="sv-SE" sz="1600" dirty="0"/>
              <a:t>Har vi högt i tak i medarbetargruppen (alla har rätt att säga vad de vill)? Vad innebär det för oss?</a:t>
            </a:r>
          </a:p>
          <a:p>
            <a:r>
              <a:rPr lang="sv-SE" sz="1600" dirty="0"/>
              <a:t>Är det alltid positivt att det är högt i tak i en arbetsgrupp? (alla har rätt att säga det de vill)? Varför/varför inte?</a:t>
            </a:r>
          </a:p>
          <a:p>
            <a:r>
              <a:rPr lang="sv-SE" sz="1600" dirty="0"/>
              <a:t>Hur säkerställer vi att våra rutiner och arbetssätt inte bidrar till diskriminering eller utanförskap?</a:t>
            </a:r>
          </a:p>
        </p:txBody>
      </p:sp>
    </p:spTree>
    <p:extLst>
      <p:ext uri="{BB962C8B-B14F-4D97-AF65-F5344CB8AC3E}">
        <p14:creationId xmlns:p14="http://schemas.microsoft.com/office/powerpoint/2010/main" val="221289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9BE4F6-4F73-4836-B7C4-05455F623AF2}"/>
              </a:ext>
            </a:extLst>
          </p:cNvPr>
          <p:cNvSpPr>
            <a:spLocks noGrp="1"/>
          </p:cNvSpPr>
          <p:nvPr>
            <p:ph type="title"/>
          </p:nvPr>
        </p:nvSpPr>
        <p:spPr>
          <a:xfrm>
            <a:off x="359999" y="316516"/>
            <a:ext cx="6877709" cy="1147968"/>
          </a:xfrm>
        </p:spPr>
        <p:txBody>
          <a:bodyPr>
            <a:normAutofit/>
          </a:bodyPr>
          <a:lstStyle/>
          <a:p>
            <a:r>
              <a:rPr lang="sv-SE" sz="2800" dirty="0"/>
              <a:t>Exempel på frågor för reflektion i mindre grupper</a:t>
            </a:r>
          </a:p>
        </p:txBody>
      </p:sp>
      <p:sp>
        <p:nvSpPr>
          <p:cNvPr id="3" name="Platshållare för innehåll 2">
            <a:extLst>
              <a:ext uri="{FF2B5EF4-FFF2-40B4-BE49-F238E27FC236}">
                <a16:creationId xmlns:a16="http://schemas.microsoft.com/office/drawing/2014/main" id="{332F2F52-5596-4041-A320-CF10D4419503}"/>
              </a:ext>
            </a:extLst>
          </p:cNvPr>
          <p:cNvSpPr>
            <a:spLocks noGrp="1"/>
          </p:cNvSpPr>
          <p:nvPr>
            <p:ph idx="11"/>
          </p:nvPr>
        </p:nvSpPr>
        <p:spPr/>
        <p:txBody>
          <a:bodyPr/>
          <a:lstStyle/>
          <a:p>
            <a:r>
              <a:rPr lang="sv-SE" sz="1600" dirty="0"/>
              <a:t>Hur gör vi för att alla på arbetsplatsen skall känna sig inkluderande i medarbetargruppen?</a:t>
            </a:r>
          </a:p>
          <a:p>
            <a:r>
              <a:rPr lang="sv-SE" sz="1600" dirty="0"/>
              <a:t>Hur gör vi för att förhindra stereotyper om kön, könsidentitet, sexualitet, religiositet, ålder, funktionsförmåga eller etnisk bakgrund på arbetsplatsen?</a:t>
            </a:r>
          </a:p>
          <a:p>
            <a:r>
              <a:rPr lang="sv-SE" sz="1600" dirty="0"/>
              <a:t>Hur skulle vi beskriva jargongen/samtalstonen i arbetsgruppen?</a:t>
            </a:r>
          </a:p>
          <a:p>
            <a:r>
              <a:rPr lang="sv-SE" sz="1600" dirty="0"/>
              <a:t>Hur kan vi arbeta för att motverka ett nedlåtande eller hårt sätt att uttrycka sig i arbetsgruppen?</a:t>
            </a:r>
          </a:p>
          <a:p>
            <a:r>
              <a:rPr lang="sv-SE" sz="1600" dirty="0"/>
              <a:t>På vilket sätt skämtas det i vår medarbetargrupp? Kan det ex förekomma sexistiska eller homofoba skämt?</a:t>
            </a:r>
          </a:p>
          <a:p>
            <a:r>
              <a:rPr lang="sv-SE" sz="1600" dirty="0"/>
              <a:t>Hur blir stämningen i medarbetargruppen om någon kollega reagerar kritiskt mot ett skämt eller diskussion?</a:t>
            </a:r>
          </a:p>
          <a:p>
            <a:r>
              <a:rPr lang="sv-SE" sz="1600" dirty="0"/>
              <a:t>Hur tror vi att en ny kollega skulle uppfatta samtalstonen i vår arbetsgrupp?</a:t>
            </a:r>
          </a:p>
          <a:p>
            <a:endParaRPr lang="sv-SE" sz="1600" dirty="0"/>
          </a:p>
          <a:p>
            <a:endParaRPr lang="sv-SE" dirty="0"/>
          </a:p>
        </p:txBody>
      </p:sp>
    </p:spTree>
    <p:extLst>
      <p:ext uri="{BB962C8B-B14F-4D97-AF65-F5344CB8AC3E}">
        <p14:creationId xmlns:p14="http://schemas.microsoft.com/office/powerpoint/2010/main" val="2815569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462B05D-F2C6-4472-82CB-D5D6C8D6FF47}"/>
              </a:ext>
            </a:extLst>
          </p:cNvPr>
          <p:cNvSpPr>
            <a:spLocks noGrp="1"/>
          </p:cNvSpPr>
          <p:nvPr>
            <p:ph type="body" sz="quarter" idx="11"/>
          </p:nvPr>
        </p:nvSpPr>
        <p:spPr/>
        <p:txBody>
          <a:bodyPr vert="horz" lIns="0" tIns="0" rIns="0" bIns="0" numCol="1" spcCol="180000" rtlCol="0" anchor="t">
            <a:noAutofit/>
          </a:bodyPr>
          <a:lstStyle/>
          <a:p>
            <a:r>
              <a:rPr lang="sv-SE" b="0" dirty="0">
                <a:ea typeface="+mn-lt"/>
                <a:cs typeface="+mn-lt"/>
              </a:rPr>
              <a:t>Om ni har frågor kontakta gärna er HR-specialist.</a:t>
            </a:r>
            <a:endParaRPr lang="sv-SE" dirty="0"/>
          </a:p>
          <a:p>
            <a:endParaRPr lang="sv-SE" dirty="0">
              <a:cs typeface="Arial"/>
            </a:endParaRPr>
          </a:p>
        </p:txBody>
      </p:sp>
    </p:spTree>
    <p:extLst>
      <p:ext uri="{BB962C8B-B14F-4D97-AF65-F5344CB8AC3E}">
        <p14:creationId xmlns:p14="http://schemas.microsoft.com/office/powerpoint/2010/main" val="569581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D21234A-4D30-4B3B-9063-4CCD1B44C7EB}"/>
              </a:ext>
            </a:extLst>
          </p:cNvPr>
          <p:cNvSpPr>
            <a:spLocks noGrp="1"/>
          </p:cNvSpPr>
          <p:nvPr>
            <p:ph type="title"/>
          </p:nvPr>
        </p:nvSpPr>
        <p:spPr/>
        <p:txBody>
          <a:bodyPr/>
          <a:lstStyle/>
          <a:p>
            <a:r>
              <a:rPr lang="sv-SE" dirty="0"/>
              <a:t>Kort instruktion</a:t>
            </a:r>
          </a:p>
        </p:txBody>
      </p:sp>
      <p:sp>
        <p:nvSpPr>
          <p:cNvPr id="4" name="Platshållare för innehåll 3">
            <a:extLst>
              <a:ext uri="{FF2B5EF4-FFF2-40B4-BE49-F238E27FC236}">
                <a16:creationId xmlns:a16="http://schemas.microsoft.com/office/drawing/2014/main" id="{907DB20C-1D07-400B-BCA8-993A22C0EB7F}"/>
              </a:ext>
            </a:extLst>
          </p:cNvPr>
          <p:cNvSpPr>
            <a:spLocks noGrp="1"/>
          </p:cNvSpPr>
          <p:nvPr>
            <p:ph sz="half" idx="1"/>
          </p:nvPr>
        </p:nvSpPr>
        <p:spPr/>
        <p:txBody>
          <a:bodyPr/>
          <a:lstStyle/>
          <a:p>
            <a:r>
              <a:rPr lang="sv-SE" dirty="0"/>
              <a:t>Mallen innehåller 8 </a:t>
            </a:r>
            <a:r>
              <a:rPr lang="sv-SE" dirty="0" err="1"/>
              <a:t>st</a:t>
            </a:r>
            <a:r>
              <a:rPr lang="sv-SE" dirty="0"/>
              <a:t> layoutmallar med tillhörande layouter i olika dekorfärger</a:t>
            </a:r>
          </a:p>
          <a:p>
            <a:r>
              <a:rPr lang="sv-SE" dirty="0"/>
              <a:t>Vill du byta layout väljer du </a:t>
            </a:r>
            <a:r>
              <a:rPr lang="sv-SE" b="1" dirty="0"/>
              <a:t>LAYOUT</a:t>
            </a:r>
            <a:r>
              <a:rPr lang="sv-SE" dirty="0"/>
              <a:t> i fliken </a:t>
            </a:r>
            <a:r>
              <a:rPr lang="sv-SE" b="1" dirty="0"/>
              <a:t>START</a:t>
            </a:r>
          </a:p>
          <a:p>
            <a:endParaRPr lang="sv-SE" dirty="0"/>
          </a:p>
        </p:txBody>
      </p:sp>
      <p:pic>
        <p:nvPicPr>
          <p:cNvPr id="10" name="Platshållare för innehåll 9">
            <a:extLst>
              <a:ext uri="{FF2B5EF4-FFF2-40B4-BE49-F238E27FC236}">
                <a16:creationId xmlns:a16="http://schemas.microsoft.com/office/drawing/2014/main" id="{D74B41ED-BF6A-4DB9-80E9-00EF69A7178A}"/>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141702" y="1736728"/>
            <a:ext cx="4641936" cy="2778122"/>
          </a:xfrm>
          <a:prstGeom prst="rect">
            <a:avLst/>
          </a:prstGeom>
        </p:spPr>
      </p:pic>
      <p:sp>
        <p:nvSpPr>
          <p:cNvPr id="6" name="Rektangel: rundade hörn 5">
            <a:extLst>
              <a:ext uri="{FF2B5EF4-FFF2-40B4-BE49-F238E27FC236}">
                <a16:creationId xmlns:a16="http://schemas.microsoft.com/office/drawing/2014/main" id="{549C2BE1-7D79-43FC-8B70-CFD4D79AF396}"/>
              </a:ext>
            </a:extLst>
          </p:cNvPr>
          <p:cNvSpPr/>
          <p:nvPr/>
        </p:nvSpPr>
        <p:spPr>
          <a:xfrm>
            <a:off x="4815917" y="1942643"/>
            <a:ext cx="362139" cy="156377"/>
          </a:xfrm>
          <a:prstGeom prst="roundRect">
            <a:avLst/>
          </a:prstGeom>
          <a:no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2296ECB7-4A8E-465A-A797-C795CEBE4DEF}"/>
              </a:ext>
            </a:extLst>
          </p:cNvPr>
          <p:cNvSpPr/>
          <p:nvPr/>
        </p:nvSpPr>
        <p:spPr>
          <a:xfrm>
            <a:off x="3503029" y="3247931"/>
            <a:ext cx="99589" cy="181069"/>
          </a:xfrm>
          <a:prstGeom prst="rect">
            <a:avLst/>
          </a:prstGeom>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cxnSp>
        <p:nvCxnSpPr>
          <p:cNvPr id="8" name="Koppling: vinklad 7">
            <a:extLst>
              <a:ext uri="{FF2B5EF4-FFF2-40B4-BE49-F238E27FC236}">
                <a16:creationId xmlns:a16="http://schemas.microsoft.com/office/drawing/2014/main" id="{5EE2ABFA-D653-4C5E-BF21-FE544991EEF0}"/>
              </a:ext>
            </a:extLst>
          </p:cNvPr>
          <p:cNvCxnSpPr>
            <a:stCxn id="7" idx="3"/>
            <a:endCxn id="6" idx="1"/>
          </p:cNvCxnSpPr>
          <p:nvPr/>
        </p:nvCxnSpPr>
        <p:spPr>
          <a:xfrm flipV="1">
            <a:off x="3602618" y="2020832"/>
            <a:ext cx="1213299" cy="1317634"/>
          </a:xfrm>
          <a:prstGeom prst="bentConnector3">
            <a:avLst>
              <a:gd name="adj1" fmla="val 31944"/>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13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806E7B-91D3-4753-8D9B-E2A5D1223BE8}"/>
              </a:ext>
            </a:extLst>
          </p:cNvPr>
          <p:cNvSpPr>
            <a:spLocks noGrp="1"/>
          </p:cNvSpPr>
          <p:nvPr>
            <p:ph type="title"/>
          </p:nvPr>
        </p:nvSpPr>
        <p:spPr>
          <a:xfrm>
            <a:off x="340379" y="345182"/>
            <a:ext cx="6877709" cy="1147968"/>
          </a:xfrm>
        </p:spPr>
        <p:txBody>
          <a:bodyPr anchor="ctr">
            <a:normAutofit/>
          </a:bodyPr>
          <a:lstStyle/>
          <a:p>
            <a:r>
              <a:rPr lang="sv-SE" dirty="0"/>
              <a:t>Nolltolerans!!</a:t>
            </a:r>
            <a:br>
              <a:rPr lang="sv-SE" dirty="0"/>
            </a:br>
            <a:r>
              <a:rPr lang="sv-SE" dirty="0"/>
              <a:t>– detta är våra utgångspunkter</a:t>
            </a:r>
          </a:p>
        </p:txBody>
      </p:sp>
      <p:graphicFrame>
        <p:nvGraphicFramePr>
          <p:cNvPr id="5" name="Platshållare för innehåll 2">
            <a:extLst>
              <a:ext uri="{FF2B5EF4-FFF2-40B4-BE49-F238E27FC236}">
                <a16:creationId xmlns:a16="http://schemas.microsoft.com/office/drawing/2014/main" id="{3CEE961E-1A9F-4F3F-8FE5-DD14FCF32C40}"/>
              </a:ext>
            </a:extLst>
          </p:cNvPr>
          <p:cNvGraphicFramePr>
            <a:graphicFrameLocks noGrp="1"/>
          </p:cNvGraphicFramePr>
          <p:nvPr>
            <p:ph idx="11"/>
            <p:extLst>
              <p:ext uri="{D42A27DB-BD31-4B8C-83A1-F6EECF244321}">
                <p14:modId xmlns:p14="http://schemas.microsoft.com/office/powerpoint/2010/main" val="2628704449"/>
              </p:ext>
            </p:extLst>
          </p:nvPr>
        </p:nvGraphicFramePr>
        <p:xfrm>
          <a:off x="792000" y="1736725"/>
          <a:ext cx="7551900" cy="4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5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BC3A5F-95A0-4F76-9FCC-D3750941539B}"/>
              </a:ext>
            </a:extLst>
          </p:cNvPr>
          <p:cNvSpPr>
            <a:spLocks noGrp="1"/>
          </p:cNvSpPr>
          <p:nvPr>
            <p:ph type="title"/>
          </p:nvPr>
        </p:nvSpPr>
        <p:spPr>
          <a:xfrm>
            <a:off x="359999" y="384250"/>
            <a:ext cx="6877709" cy="1147968"/>
          </a:xfrm>
        </p:spPr>
        <p:txBody>
          <a:bodyPr anchor="ctr">
            <a:normAutofit/>
          </a:bodyPr>
          <a:lstStyle/>
          <a:p>
            <a:r>
              <a:rPr lang="sv-SE" sz="2600" b="0"/>
              <a:t>Definitionen för Kränkande särbehandling AFS:2015:4</a:t>
            </a:r>
          </a:p>
          <a:p>
            <a:endParaRPr lang="sv-SE" sz="2600"/>
          </a:p>
        </p:txBody>
      </p:sp>
      <p:pic>
        <p:nvPicPr>
          <p:cNvPr id="6" name="Bildobjekt 5">
            <a:extLst>
              <a:ext uri="{FF2B5EF4-FFF2-40B4-BE49-F238E27FC236}">
                <a16:creationId xmlns:a16="http://schemas.microsoft.com/office/drawing/2014/main" id="{DF362562-3742-4217-A9E2-0C5E69E70F03}"/>
              </a:ext>
            </a:extLst>
          </p:cNvPr>
          <p:cNvPicPr>
            <a:picLocks noChangeAspect="1"/>
          </p:cNvPicPr>
          <p:nvPr/>
        </p:nvPicPr>
        <p:blipFill>
          <a:blip r:embed="rId3"/>
          <a:stretch>
            <a:fillRect/>
          </a:stretch>
        </p:blipFill>
        <p:spPr>
          <a:xfrm>
            <a:off x="360000" y="2030922"/>
            <a:ext cx="3564000" cy="3609114"/>
          </a:xfrm>
          <a:prstGeom prst="rect">
            <a:avLst/>
          </a:prstGeom>
          <a:noFill/>
        </p:spPr>
      </p:pic>
      <p:sp>
        <p:nvSpPr>
          <p:cNvPr id="4" name="Platshållare för innehåll 3">
            <a:extLst>
              <a:ext uri="{FF2B5EF4-FFF2-40B4-BE49-F238E27FC236}">
                <a16:creationId xmlns:a16="http://schemas.microsoft.com/office/drawing/2014/main" id="{7B4217B4-759E-44BD-978D-A2816B8E43F7}"/>
              </a:ext>
            </a:extLst>
          </p:cNvPr>
          <p:cNvSpPr>
            <a:spLocks noGrp="1"/>
          </p:cNvSpPr>
          <p:nvPr>
            <p:ph sz="half" idx="10"/>
          </p:nvPr>
        </p:nvSpPr>
        <p:spPr>
          <a:xfrm>
            <a:off x="4489200" y="1736728"/>
            <a:ext cx="4302000" cy="4194629"/>
          </a:xfrm>
        </p:spPr>
        <p:txBody>
          <a:bodyPr vert="horz" lIns="0" tIns="0" rIns="0" bIns="0" rtlCol="0" anchor="t">
            <a:normAutofit fontScale="92500"/>
          </a:bodyPr>
          <a:lstStyle/>
          <a:p>
            <a:pPr marL="0" indent="0">
              <a:lnSpc>
                <a:spcPct val="100000"/>
              </a:lnSpc>
              <a:buNone/>
            </a:pPr>
            <a:r>
              <a:rPr lang="sv-SE" sz="1900" b="1" i="1" dirty="0"/>
              <a:t>”Handlingar som riktas mot en eller flera arbetstagare på ett kränkande sätt och som kan leda till ohälsa eller att dessa ställs utanför arbetsplatsens gemenskap” </a:t>
            </a:r>
            <a:endParaRPr lang="sv-SE"/>
          </a:p>
          <a:p>
            <a:pPr marL="229870" indent="-229870">
              <a:lnSpc>
                <a:spcPct val="100000"/>
              </a:lnSpc>
            </a:pPr>
            <a:r>
              <a:rPr lang="sv-SE" sz="1400" dirty="0"/>
              <a:t>Att medvetet förolämpa en kollega </a:t>
            </a:r>
          </a:p>
          <a:p>
            <a:pPr marL="229870" indent="-229870">
              <a:lnSpc>
                <a:spcPct val="100000"/>
              </a:lnSpc>
            </a:pPr>
            <a:r>
              <a:rPr lang="sv-SE" sz="1400" dirty="0"/>
              <a:t>Att frysa ut en kollega (inte hälsa, svara med tystnad)</a:t>
            </a:r>
          </a:p>
          <a:p>
            <a:pPr marL="229870" indent="-229870">
              <a:lnSpc>
                <a:spcPct val="100000"/>
              </a:lnSpc>
            </a:pPr>
            <a:r>
              <a:rPr lang="sv-SE" sz="1400" dirty="0"/>
              <a:t>Att försvåra någons arbete, till exempel genom att medvetet underhålla arbetsrelaterad information eller lämna felaktig information</a:t>
            </a:r>
          </a:p>
          <a:p>
            <a:pPr marL="229870" indent="-229870">
              <a:lnSpc>
                <a:spcPct val="100000"/>
              </a:lnSpc>
            </a:pPr>
            <a:r>
              <a:rPr lang="sv-SE" sz="1400" dirty="0"/>
              <a:t>Att kritisera eller förlöjliga någon inför andra</a:t>
            </a:r>
          </a:p>
          <a:p>
            <a:pPr marL="229870" indent="-229870">
              <a:lnSpc>
                <a:spcPct val="100000"/>
              </a:lnSpc>
            </a:pPr>
            <a:r>
              <a:rPr lang="sv-SE" sz="1400" dirty="0"/>
              <a:t>Att kontrollera arbetskamraten utan dess vetskap och med skadande syfte </a:t>
            </a:r>
          </a:p>
          <a:p>
            <a:pPr marL="229870" indent="-229870">
              <a:lnSpc>
                <a:spcPct val="100000"/>
              </a:lnSpc>
            </a:pPr>
            <a:r>
              <a:rPr lang="sv-SE" sz="1400" dirty="0"/>
              <a:t>Förföljelse i olika former</a:t>
            </a:r>
          </a:p>
          <a:p>
            <a:pPr marL="229870" indent="-229870">
              <a:lnSpc>
                <a:spcPct val="100000"/>
              </a:lnSpc>
            </a:pPr>
            <a:r>
              <a:rPr lang="sv-SE" sz="1400" dirty="0"/>
              <a:t>Förtal av dig som person eller din familj </a:t>
            </a:r>
          </a:p>
          <a:p>
            <a:pPr marL="229870" indent="-229870">
              <a:lnSpc>
                <a:spcPct val="100000"/>
              </a:lnSpc>
            </a:pPr>
            <a:endParaRPr lang="sv-SE" sz="1400"/>
          </a:p>
        </p:txBody>
      </p:sp>
    </p:spTree>
    <p:extLst>
      <p:ext uri="{BB962C8B-B14F-4D97-AF65-F5344CB8AC3E}">
        <p14:creationId xmlns:p14="http://schemas.microsoft.com/office/powerpoint/2010/main" val="167617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55FB9A-CE2F-4AD3-9BFF-02062D5FF1D6}"/>
              </a:ext>
            </a:extLst>
          </p:cNvPr>
          <p:cNvSpPr>
            <a:spLocks noGrp="1"/>
          </p:cNvSpPr>
          <p:nvPr>
            <p:ph type="title"/>
          </p:nvPr>
        </p:nvSpPr>
        <p:spPr>
          <a:xfrm>
            <a:off x="360000" y="158619"/>
            <a:ext cx="6877709" cy="1147968"/>
          </a:xfrm>
        </p:spPr>
        <p:txBody>
          <a:bodyPr vert="horz" lIns="0" tIns="45720" rIns="0" bIns="45720" rtlCol="0" anchor="ctr">
            <a:normAutofit/>
          </a:bodyPr>
          <a:lstStyle/>
          <a:p>
            <a:r>
              <a:rPr lang="sv-SE" b="1" kern="0" spc="0" baseline="0" dirty="0">
                <a:latin typeface="+mj-lt"/>
                <a:ea typeface="+mj-ea"/>
                <a:cs typeface="+mj-cs"/>
              </a:rPr>
              <a:t>Diskrimineringslagen</a:t>
            </a:r>
          </a:p>
        </p:txBody>
      </p:sp>
      <p:pic>
        <p:nvPicPr>
          <p:cNvPr id="5" name="Bildobjekt 4">
            <a:extLst>
              <a:ext uri="{FF2B5EF4-FFF2-40B4-BE49-F238E27FC236}">
                <a16:creationId xmlns:a16="http://schemas.microsoft.com/office/drawing/2014/main" id="{3528FC0B-5D75-4EE4-A783-39009E8A8DDD}"/>
              </a:ext>
            </a:extLst>
          </p:cNvPr>
          <p:cNvPicPr>
            <a:picLocks noChangeAspect="1"/>
          </p:cNvPicPr>
          <p:nvPr/>
        </p:nvPicPr>
        <p:blipFill>
          <a:blip r:embed="rId3"/>
          <a:stretch>
            <a:fillRect/>
          </a:stretch>
        </p:blipFill>
        <p:spPr>
          <a:xfrm>
            <a:off x="359993" y="1703790"/>
            <a:ext cx="3958560" cy="4070499"/>
          </a:xfrm>
          <a:prstGeom prst="rect">
            <a:avLst/>
          </a:prstGeom>
          <a:noFill/>
        </p:spPr>
      </p:pic>
      <p:sp>
        <p:nvSpPr>
          <p:cNvPr id="3" name="Rektangel 2">
            <a:extLst>
              <a:ext uri="{FF2B5EF4-FFF2-40B4-BE49-F238E27FC236}">
                <a16:creationId xmlns:a16="http://schemas.microsoft.com/office/drawing/2014/main" id="{D07B8A67-8BDC-469B-A588-88446A213A86}"/>
              </a:ext>
            </a:extLst>
          </p:cNvPr>
          <p:cNvSpPr/>
          <p:nvPr/>
        </p:nvSpPr>
        <p:spPr>
          <a:xfrm>
            <a:off x="4825734" y="1703790"/>
            <a:ext cx="3958273" cy="4132564"/>
          </a:xfrm>
          <a:prstGeom prst="rect">
            <a:avLst/>
          </a:prstGeom>
        </p:spPr>
        <p:txBody>
          <a:bodyPr vert="horz" lIns="0" tIns="0" rIns="0" bIns="0" rtlCol="0">
            <a:normAutofit/>
          </a:bodyPr>
          <a:lstStyle/>
          <a:p>
            <a:pPr marL="285750" indent="-285750" defTabSz="914332">
              <a:lnSpc>
                <a:spcPct val="110000"/>
              </a:lnSpc>
              <a:spcAft>
                <a:spcPts val="300"/>
              </a:spcAft>
              <a:buFont typeface="Arial" panose="020B0604020202020204" pitchFamily="34" charset="0"/>
              <a:buChar char="•"/>
            </a:pPr>
            <a:r>
              <a:rPr lang="sv-SE" sz="2000" dirty="0"/>
              <a:t>Kön</a:t>
            </a:r>
          </a:p>
          <a:p>
            <a:pPr marL="285750" indent="-285750" defTabSz="914332">
              <a:lnSpc>
                <a:spcPct val="110000"/>
              </a:lnSpc>
              <a:spcAft>
                <a:spcPts val="300"/>
              </a:spcAft>
              <a:buFont typeface="Arial" panose="020B0604020202020204" pitchFamily="34" charset="0"/>
              <a:buChar char="•"/>
            </a:pPr>
            <a:r>
              <a:rPr lang="sv-SE" sz="2000" dirty="0"/>
              <a:t>Könsöverskridande identitet eller utryck </a:t>
            </a:r>
          </a:p>
          <a:p>
            <a:pPr marL="285750" indent="-285750" defTabSz="914332">
              <a:lnSpc>
                <a:spcPct val="110000"/>
              </a:lnSpc>
              <a:spcAft>
                <a:spcPts val="300"/>
              </a:spcAft>
              <a:buFont typeface="Arial" panose="020B0604020202020204" pitchFamily="34" charset="0"/>
              <a:buChar char="•"/>
            </a:pPr>
            <a:r>
              <a:rPr lang="sv-SE" sz="2000" dirty="0"/>
              <a:t>Etnisk tillhörighet</a:t>
            </a:r>
          </a:p>
          <a:p>
            <a:pPr marL="285750" indent="-285750" defTabSz="914332">
              <a:lnSpc>
                <a:spcPct val="110000"/>
              </a:lnSpc>
              <a:spcAft>
                <a:spcPts val="300"/>
              </a:spcAft>
              <a:buFont typeface="Arial" panose="020B0604020202020204" pitchFamily="34" charset="0"/>
              <a:buChar char="•"/>
            </a:pPr>
            <a:r>
              <a:rPr lang="sv-SE" sz="2000" dirty="0"/>
              <a:t>Religion/annan trosuppfattning</a:t>
            </a:r>
          </a:p>
          <a:p>
            <a:pPr marL="285750" indent="-285750" defTabSz="914332">
              <a:lnSpc>
                <a:spcPct val="110000"/>
              </a:lnSpc>
              <a:spcAft>
                <a:spcPts val="300"/>
              </a:spcAft>
              <a:buFont typeface="Arial" panose="020B0604020202020204" pitchFamily="34" charset="0"/>
              <a:buChar char="•"/>
            </a:pPr>
            <a:r>
              <a:rPr lang="sv-SE" sz="2000" dirty="0"/>
              <a:t>Funktionsnedsättning</a:t>
            </a:r>
          </a:p>
          <a:p>
            <a:pPr marL="285750" indent="-285750" defTabSz="914332">
              <a:lnSpc>
                <a:spcPct val="110000"/>
              </a:lnSpc>
              <a:spcAft>
                <a:spcPts val="300"/>
              </a:spcAft>
              <a:buFont typeface="Arial" panose="020B0604020202020204" pitchFamily="34" charset="0"/>
              <a:buChar char="•"/>
            </a:pPr>
            <a:r>
              <a:rPr lang="sv-SE" sz="2000" dirty="0"/>
              <a:t>Sexuell läggning</a:t>
            </a:r>
          </a:p>
          <a:p>
            <a:pPr marL="285750" indent="-285750" defTabSz="914332">
              <a:lnSpc>
                <a:spcPct val="110000"/>
              </a:lnSpc>
              <a:spcAft>
                <a:spcPts val="300"/>
              </a:spcAft>
              <a:buFont typeface="Arial" panose="020B0604020202020204" pitchFamily="34" charset="0"/>
              <a:buChar char="•"/>
            </a:pPr>
            <a:r>
              <a:rPr lang="sv-SE" sz="2000" dirty="0"/>
              <a:t>Ålder</a:t>
            </a:r>
          </a:p>
        </p:txBody>
      </p:sp>
    </p:spTree>
    <p:extLst>
      <p:ext uri="{BB962C8B-B14F-4D97-AF65-F5344CB8AC3E}">
        <p14:creationId xmlns:p14="http://schemas.microsoft.com/office/powerpoint/2010/main" val="100239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A2F192-E2E0-4811-9F55-F588E5F23120}"/>
              </a:ext>
            </a:extLst>
          </p:cNvPr>
          <p:cNvSpPr>
            <a:spLocks noGrp="1"/>
          </p:cNvSpPr>
          <p:nvPr>
            <p:ph type="title"/>
          </p:nvPr>
        </p:nvSpPr>
        <p:spPr>
          <a:xfrm>
            <a:off x="359999" y="384250"/>
            <a:ext cx="6877709" cy="1147968"/>
          </a:xfrm>
        </p:spPr>
        <p:txBody>
          <a:bodyPr anchor="ctr">
            <a:normAutofit/>
          </a:bodyPr>
          <a:lstStyle/>
          <a:p>
            <a:r>
              <a:rPr lang="sv-SE" sz="2300"/>
              <a:t>Vad krävs för att räknas som trakasserier eller sexuella trakasserier?</a:t>
            </a:r>
          </a:p>
        </p:txBody>
      </p:sp>
      <p:pic>
        <p:nvPicPr>
          <p:cNvPr id="1026" name="Picture 2">
            <a:extLst>
              <a:ext uri="{FF2B5EF4-FFF2-40B4-BE49-F238E27FC236}">
                <a16:creationId xmlns:a16="http://schemas.microsoft.com/office/drawing/2014/main" id="{B9D9796E-8B19-42F9-A8E9-3119CB1A68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20000" y="2052042"/>
            <a:ext cx="3564000" cy="3564000"/>
          </a:xfrm>
          <a:prstGeom prst="rect">
            <a:avLst/>
          </a:prstGeom>
          <a:solidFill>
            <a:srgbClr val="FFFFFF"/>
          </a:solidFill>
        </p:spPr>
      </p:pic>
      <p:sp>
        <p:nvSpPr>
          <p:cNvPr id="3" name="Platshållare för innehåll 2">
            <a:extLst>
              <a:ext uri="{FF2B5EF4-FFF2-40B4-BE49-F238E27FC236}">
                <a16:creationId xmlns:a16="http://schemas.microsoft.com/office/drawing/2014/main" id="{FB52806B-D25A-4A66-B7CA-EB3817A619BE}"/>
              </a:ext>
            </a:extLst>
          </p:cNvPr>
          <p:cNvSpPr>
            <a:spLocks noGrp="1"/>
          </p:cNvSpPr>
          <p:nvPr>
            <p:ph sz="half" idx="10"/>
          </p:nvPr>
        </p:nvSpPr>
        <p:spPr>
          <a:xfrm>
            <a:off x="360000" y="1736728"/>
            <a:ext cx="4302000" cy="4194629"/>
          </a:xfrm>
        </p:spPr>
        <p:txBody>
          <a:bodyPr>
            <a:normAutofit/>
          </a:bodyPr>
          <a:lstStyle/>
          <a:p>
            <a:endParaRPr lang="sv-SE" dirty="0"/>
          </a:p>
          <a:p>
            <a:r>
              <a:rPr lang="sv-SE" dirty="0"/>
              <a:t>Missgynnande/kränkning</a:t>
            </a:r>
          </a:p>
          <a:p>
            <a:r>
              <a:rPr lang="sv-SE" dirty="0"/>
              <a:t>Oönskat</a:t>
            </a:r>
          </a:p>
          <a:p>
            <a:r>
              <a:rPr lang="sv-SE" dirty="0"/>
              <a:t>Insikt</a:t>
            </a:r>
          </a:p>
          <a:p>
            <a:pPr marL="0" indent="0">
              <a:buNone/>
            </a:pPr>
            <a:endParaRPr lang="sv-SE" dirty="0"/>
          </a:p>
        </p:txBody>
      </p:sp>
      <p:sp>
        <p:nvSpPr>
          <p:cNvPr id="4" name="Platshållare för bildnummer 3" hidden="1">
            <a:extLst>
              <a:ext uri="{FF2B5EF4-FFF2-40B4-BE49-F238E27FC236}">
                <a16:creationId xmlns:a16="http://schemas.microsoft.com/office/drawing/2014/main" id="{6CB69448-59AB-44F0-BDBB-E6F67E6FCCDD}"/>
              </a:ext>
            </a:extLst>
          </p:cNvPr>
          <p:cNvSpPr>
            <a:spLocks noGrp="1"/>
          </p:cNvSpPr>
          <p:nvPr>
            <p:ph type="sldNum" sz="quarter" idx="4"/>
          </p:nvPr>
        </p:nvSpPr>
        <p:spPr/>
        <p:txBody>
          <a:bodyPr/>
          <a:lstStyle/>
          <a:p>
            <a:pPr>
              <a:spcAft>
                <a:spcPts val="600"/>
              </a:spcAft>
            </a:pPr>
            <a:fld id="{7DC35334-74D0-4DFF-B477-5D14C3FA108D}" type="slidenum">
              <a:rPr lang="sv-SE" smtClean="0"/>
              <a:pPr>
                <a:spcAft>
                  <a:spcPts val="600"/>
                </a:spcAft>
              </a:pPr>
              <a:t>7</a:t>
            </a:fld>
            <a:endParaRPr lang="sv-SE"/>
          </a:p>
        </p:txBody>
      </p:sp>
    </p:spTree>
    <p:extLst>
      <p:ext uri="{BB962C8B-B14F-4D97-AF65-F5344CB8AC3E}">
        <p14:creationId xmlns:p14="http://schemas.microsoft.com/office/powerpoint/2010/main" val="422088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9999" y="384250"/>
            <a:ext cx="6877709" cy="1147968"/>
          </a:xfrm>
        </p:spPr>
        <p:txBody>
          <a:bodyPr anchor="ctr">
            <a:normAutofit/>
          </a:bodyPr>
          <a:lstStyle/>
          <a:p>
            <a:r>
              <a:rPr lang="sv-SE"/>
              <a:t>Exempel på trakasserier och sexuella trakasserier</a:t>
            </a:r>
          </a:p>
        </p:txBody>
      </p:sp>
      <p:sp>
        <p:nvSpPr>
          <p:cNvPr id="3" name="Platshållare för text 2"/>
          <p:cNvSpPr>
            <a:spLocks noGrp="1"/>
          </p:cNvSpPr>
          <p:nvPr>
            <p:ph sz="half" idx="1"/>
          </p:nvPr>
        </p:nvSpPr>
        <p:spPr>
          <a:xfrm>
            <a:off x="360000" y="1736728"/>
            <a:ext cx="3958560" cy="4194629"/>
          </a:xfrm>
        </p:spPr>
        <p:txBody>
          <a:bodyPr>
            <a:normAutofit/>
          </a:bodyPr>
          <a:lstStyle/>
          <a:p>
            <a:pPr marL="0" indent="0">
              <a:lnSpc>
                <a:spcPct val="100000"/>
              </a:lnSpc>
              <a:buNone/>
            </a:pPr>
            <a:r>
              <a:rPr lang="sv-SE" sz="1200" b="1" i="1" dirty="0"/>
              <a:t>"Ett uppförande som kränker någons värdighet och som har samband med någon av diskrimineringsgrunderna" </a:t>
            </a:r>
            <a:r>
              <a:rPr lang="sv-SE" sz="1200" dirty="0"/>
              <a:t>Diskrimineringslagen (2008:567)</a:t>
            </a:r>
            <a:endParaRPr lang="sv-SE" sz="1200" b="1" dirty="0"/>
          </a:p>
          <a:p>
            <a:pPr marL="0" indent="0">
              <a:lnSpc>
                <a:spcPct val="100000"/>
              </a:lnSpc>
              <a:buNone/>
            </a:pPr>
            <a:r>
              <a:rPr lang="sv-SE" sz="1200" b="1" dirty="0"/>
              <a:t>Exempel på trakasserier: </a:t>
            </a:r>
          </a:p>
          <a:p>
            <a:pPr lvl="1">
              <a:lnSpc>
                <a:spcPct val="100000"/>
              </a:lnSpc>
            </a:pPr>
            <a:r>
              <a:rPr lang="sv-SE" sz="1200" dirty="0"/>
              <a:t>Nedsättande skämt eller jargong</a:t>
            </a:r>
          </a:p>
          <a:p>
            <a:pPr lvl="1">
              <a:lnSpc>
                <a:spcPct val="100000"/>
              </a:lnSpc>
            </a:pPr>
            <a:r>
              <a:rPr lang="sv-SE" sz="1200" dirty="0"/>
              <a:t>Förlöjligande eller nedvärderande generaliseringar</a:t>
            </a:r>
          </a:p>
          <a:p>
            <a:pPr lvl="1">
              <a:lnSpc>
                <a:spcPct val="100000"/>
              </a:lnSpc>
            </a:pPr>
            <a:r>
              <a:rPr lang="sv-SE" sz="1200" dirty="0"/>
              <a:t>Förnedring</a:t>
            </a:r>
          </a:p>
          <a:p>
            <a:pPr lvl="1">
              <a:lnSpc>
                <a:spcPct val="100000"/>
              </a:lnSpc>
            </a:pPr>
            <a:r>
              <a:rPr lang="sv-SE" sz="1200" dirty="0"/>
              <a:t>Bli utfryst får vara med i gemenskapen eller på aktiviteter, gemenskapen</a:t>
            </a:r>
          </a:p>
          <a:p>
            <a:pPr marL="0" indent="0">
              <a:lnSpc>
                <a:spcPct val="100000"/>
              </a:lnSpc>
              <a:buNone/>
            </a:pPr>
            <a:r>
              <a:rPr lang="sv-SE" sz="1200" b="1" dirty="0"/>
              <a:t>Exempel på sexuella trakasserier:</a:t>
            </a:r>
          </a:p>
          <a:p>
            <a:pPr lvl="1">
              <a:lnSpc>
                <a:spcPct val="100000"/>
              </a:lnSpc>
            </a:pPr>
            <a:r>
              <a:rPr lang="sv-SE" sz="1200" dirty="0"/>
              <a:t>Ovälkommen kroppsberöring eller oönskad sexuell uppmärksamhet</a:t>
            </a:r>
          </a:p>
          <a:p>
            <a:pPr lvl="1">
              <a:lnSpc>
                <a:spcPct val="100000"/>
              </a:lnSpc>
            </a:pPr>
            <a:r>
              <a:rPr lang="sv-SE" sz="1200" dirty="0"/>
              <a:t>Sexuella anspelningar eller kommentarer om utseende eller kropp</a:t>
            </a:r>
          </a:p>
          <a:p>
            <a:pPr lvl="1">
              <a:lnSpc>
                <a:spcPct val="100000"/>
              </a:lnSpc>
            </a:pPr>
            <a:r>
              <a:rPr lang="sv-SE" sz="1200" dirty="0"/>
              <a:t>Förnedrande eller generaliserande bilder, </a:t>
            </a:r>
          </a:p>
          <a:p>
            <a:pPr lvl="1">
              <a:lnSpc>
                <a:spcPct val="100000"/>
              </a:lnSpc>
            </a:pPr>
            <a:r>
              <a:rPr lang="sv-SE" sz="1200" dirty="0"/>
              <a:t>Ovälkomna sms, inlägg på sociala medier eller liknande</a:t>
            </a:r>
          </a:p>
        </p:txBody>
      </p:sp>
      <p:pic>
        <p:nvPicPr>
          <p:cNvPr id="4" name="Picture 4">
            <a:extLst>
              <a:ext uri="{FF2B5EF4-FFF2-40B4-BE49-F238E27FC236}">
                <a16:creationId xmlns:a16="http://schemas.microsoft.com/office/drawing/2014/main" id="{2CC588DA-F01A-472E-8F2C-49379EAB6390}"/>
              </a:ext>
            </a:extLst>
          </p:cNvPr>
          <p:cNvPicPr>
            <a:picLocks noChangeAspect="1"/>
          </p:cNvPicPr>
          <p:nvPr/>
        </p:nvPicPr>
        <p:blipFill>
          <a:blip r:embed="rId3"/>
          <a:stretch>
            <a:fillRect/>
          </a:stretch>
        </p:blipFill>
        <p:spPr>
          <a:xfrm>
            <a:off x="4825734" y="1834914"/>
            <a:ext cx="3958273" cy="3998256"/>
          </a:xfrm>
          <a:prstGeom prst="rect">
            <a:avLst/>
          </a:prstGeom>
          <a:noFill/>
        </p:spPr>
      </p:pic>
    </p:spTree>
    <p:extLst>
      <p:ext uri="{BB962C8B-B14F-4D97-AF65-F5344CB8AC3E}">
        <p14:creationId xmlns:p14="http://schemas.microsoft.com/office/powerpoint/2010/main" val="272812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B8A30E-A8EF-488A-A4F5-0D9F9B4ADC1E}"/>
              </a:ext>
            </a:extLst>
          </p:cNvPr>
          <p:cNvSpPr>
            <a:spLocks noGrp="1"/>
          </p:cNvSpPr>
          <p:nvPr>
            <p:ph type="title"/>
          </p:nvPr>
        </p:nvSpPr>
        <p:spPr>
          <a:xfrm>
            <a:off x="359999" y="384250"/>
            <a:ext cx="6877709" cy="1147968"/>
          </a:xfrm>
        </p:spPr>
        <p:txBody>
          <a:bodyPr anchor="ctr">
            <a:normAutofit/>
          </a:bodyPr>
          <a:lstStyle/>
          <a:p>
            <a:r>
              <a:rPr lang="sv-SE"/>
              <a:t>Vad ingår inte i kränkande särbehandling/trakasserier</a:t>
            </a:r>
          </a:p>
        </p:txBody>
      </p:sp>
      <p:pic>
        <p:nvPicPr>
          <p:cNvPr id="4" name="Picture 4">
            <a:extLst>
              <a:ext uri="{FF2B5EF4-FFF2-40B4-BE49-F238E27FC236}">
                <a16:creationId xmlns:a16="http://schemas.microsoft.com/office/drawing/2014/main" id="{A0C4400B-EA25-42A9-B155-7F5C0342239A}"/>
              </a:ext>
            </a:extLst>
          </p:cNvPr>
          <p:cNvPicPr>
            <a:picLocks noChangeAspect="1"/>
          </p:cNvPicPr>
          <p:nvPr/>
        </p:nvPicPr>
        <p:blipFill>
          <a:blip r:embed="rId3"/>
          <a:stretch>
            <a:fillRect/>
          </a:stretch>
        </p:blipFill>
        <p:spPr>
          <a:xfrm>
            <a:off x="360000" y="2637084"/>
            <a:ext cx="3564000" cy="2396790"/>
          </a:xfrm>
          <a:prstGeom prst="rect">
            <a:avLst/>
          </a:prstGeom>
          <a:noFill/>
        </p:spPr>
      </p:pic>
      <p:sp>
        <p:nvSpPr>
          <p:cNvPr id="3" name="Platshållare för innehåll 2">
            <a:extLst>
              <a:ext uri="{FF2B5EF4-FFF2-40B4-BE49-F238E27FC236}">
                <a16:creationId xmlns:a16="http://schemas.microsoft.com/office/drawing/2014/main" id="{80930370-3FFA-48CA-BC3B-CD0D841AADEA}"/>
              </a:ext>
            </a:extLst>
          </p:cNvPr>
          <p:cNvSpPr>
            <a:spLocks noGrp="1"/>
          </p:cNvSpPr>
          <p:nvPr>
            <p:ph sz="half" idx="10"/>
          </p:nvPr>
        </p:nvSpPr>
        <p:spPr>
          <a:xfrm>
            <a:off x="4489200" y="1736728"/>
            <a:ext cx="4302000" cy="4194629"/>
          </a:xfrm>
        </p:spPr>
        <p:txBody>
          <a:bodyPr>
            <a:normAutofit/>
          </a:bodyPr>
          <a:lstStyle/>
          <a:p>
            <a:pPr>
              <a:lnSpc>
                <a:spcPct val="100000"/>
              </a:lnSpc>
            </a:pPr>
            <a:r>
              <a:rPr lang="sv-SE" sz="1600"/>
              <a:t>Konflikter, tillfälliga meningsmotsättningar och andra problem i samarbetsrelationer ses som normala företeelser och är inte kränkande särbehandling. Viktigt dock att konflikterna hanteras.</a:t>
            </a:r>
            <a:br>
              <a:rPr lang="sv-SE" sz="1600"/>
            </a:br>
            <a:endParaRPr lang="sv-SE" sz="1600"/>
          </a:p>
          <a:p>
            <a:pPr>
              <a:lnSpc>
                <a:spcPct val="100000"/>
              </a:lnSpc>
            </a:pPr>
            <a:r>
              <a:rPr lang="sv-SE" sz="1600"/>
              <a:t>I en konflikt är ingen part mer utsatt än den andra</a:t>
            </a:r>
            <a:br>
              <a:rPr lang="sv-SE" sz="1600"/>
            </a:br>
            <a:endParaRPr lang="sv-SE" sz="1600"/>
          </a:p>
          <a:p>
            <a:pPr>
              <a:lnSpc>
                <a:spcPct val="100000"/>
              </a:lnSpc>
            </a:pPr>
            <a:r>
              <a:rPr lang="sv-SE" sz="1600"/>
              <a:t>Om konflikten fortsätter och maktbalansen ändras, där en hamnar i underläge, kan det leda till kränkande särbehandling/mobbing.</a:t>
            </a:r>
            <a:br>
              <a:rPr lang="sv-SE" sz="1600"/>
            </a:br>
            <a:endParaRPr lang="sv-SE" sz="1600"/>
          </a:p>
          <a:p>
            <a:pPr>
              <a:lnSpc>
                <a:spcPct val="100000"/>
              </a:lnSpc>
            </a:pPr>
            <a:r>
              <a:rPr lang="sv-SE" sz="1600"/>
              <a:t>Chefens arbetsledningsrätt- leda och fördela arbetet. </a:t>
            </a:r>
          </a:p>
        </p:txBody>
      </p:sp>
    </p:spTree>
    <p:extLst>
      <p:ext uri="{BB962C8B-B14F-4D97-AF65-F5344CB8AC3E}">
        <p14:creationId xmlns:p14="http://schemas.microsoft.com/office/powerpoint/2010/main" val="2449976734"/>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31F122D0-9E5F-4ED2-8BE9-2758A3B4EAA7}"/>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0D27010C-709E-4DCA-92EF-E7C06F25320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82CEE9C0-64C6-4EAA-81FE-27BB8451A921}"/>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746F36C6-1168-4068-A0E5-BE04496A2D14}"/>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8557DA96-036C-40F1-95FB-BBD5136B58D2}"/>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B6D5193B-E8D7-46F2-90CC-5316CE1A91DE}"/>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07FD7614-093B-4F78-BDE4-B0559CD396EB}"/>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4_3.sv-SE.potx" id="{BD344706-5FFE-4068-9F26-4857117CC30C}" vid="{12790558-4D20-48D2-8084-F9087F02BAAF}"/>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425AD5ADA6A524C85DBAB20CB6B377A" ma:contentTypeVersion="8" ma:contentTypeDescription="Skapa ett nytt dokument." ma:contentTypeScope="" ma:versionID="a6d8dd423b1e82171be087a88f015d6a">
  <xsd:schema xmlns:xsd="http://www.w3.org/2001/XMLSchema" xmlns:xs="http://www.w3.org/2001/XMLSchema" xmlns:p="http://schemas.microsoft.com/office/2006/metadata/properties" xmlns:ns3="925daf74-3e39-48a4-9306-628e0fe25ea0" xmlns:ns4="8eb34d25-9793-4a82-bd88-f9ed48082f58" targetNamespace="http://schemas.microsoft.com/office/2006/metadata/properties" ma:root="true" ma:fieldsID="b335f2ce03847a412f1e94269e92a78b" ns3:_="" ns4:_="">
    <xsd:import namespace="925daf74-3e39-48a4-9306-628e0fe25ea0"/>
    <xsd:import namespace="8eb34d25-9793-4a82-bd88-f9ed48082f5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daf74-3e39-48a4-9306-628e0fe25ea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b34d25-9793-4a82-bd88-f9ed48082f58"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SharingHintHash" ma:index="14"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77807-615A-4D1C-87BF-605E5A65903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eb34d25-9793-4a82-bd88-f9ed48082f58"/>
    <ds:schemaRef ds:uri="http://schemas.microsoft.com/office/2006/metadata/properties"/>
    <ds:schemaRef ds:uri="925daf74-3e39-48a4-9306-628e0fe25ea0"/>
    <ds:schemaRef ds:uri="http://www.w3.org/XML/1998/namespace"/>
    <ds:schemaRef ds:uri="http://purl.org/dc/dcmitype/"/>
  </ds:schemaRefs>
</ds:datastoreItem>
</file>

<file path=customXml/itemProps2.xml><?xml version="1.0" encoding="utf-8"?>
<ds:datastoreItem xmlns:ds="http://schemas.openxmlformats.org/officeDocument/2006/customXml" ds:itemID="{54BEAE80-F307-4061-B107-D673651023A9}">
  <ds:schemaRefs>
    <ds:schemaRef ds:uri="http://schemas.microsoft.com/sharepoint/v3/contenttype/forms"/>
  </ds:schemaRefs>
</ds:datastoreItem>
</file>

<file path=customXml/itemProps3.xml><?xml version="1.0" encoding="utf-8"?>
<ds:datastoreItem xmlns:ds="http://schemas.openxmlformats.org/officeDocument/2006/customXml" ds:itemID="{03B427F5-4907-422E-9927-409253719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5daf74-3e39-48a4-9306-628e0fe25ea0"/>
    <ds:schemaRef ds:uri="8eb34d25-9793-4a82-bd88-f9ed48082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6687</Words>
  <Application>Microsoft Office PowerPoint</Application>
  <PresentationFormat>Bildspel på skärmen (4:3)</PresentationFormat>
  <Paragraphs>400</Paragraphs>
  <Slides>33</Slides>
  <Notes>27</Notes>
  <HiddenSlides>1</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33</vt:i4>
      </vt:variant>
    </vt:vector>
  </HeadingPairs>
  <TitlesOfParts>
    <vt:vector size="47" baseType="lpstr">
      <vt:lpstr>Arial</vt:lpstr>
      <vt:lpstr>Arial Black</vt:lpstr>
      <vt:lpstr>Arial,Sans-Serif</vt:lpstr>
      <vt:lpstr>Calibri</vt:lpstr>
      <vt:lpstr>Segoe UI</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Information om bildspelet</vt:lpstr>
      <vt:lpstr>  Del 1: Kränkande särbehandling, trakasserier och sexuella trakasserier</vt:lpstr>
      <vt:lpstr>Film från Sunt arbetsliv</vt:lpstr>
      <vt:lpstr>Nolltolerans!! – detta är våra utgångspunkter</vt:lpstr>
      <vt:lpstr>Definitionen för Kränkande särbehandling AFS:2015:4 </vt:lpstr>
      <vt:lpstr>Diskrimineringslagen</vt:lpstr>
      <vt:lpstr>Vad krävs för att räknas som trakasserier eller sexuella trakasserier?</vt:lpstr>
      <vt:lpstr>Exempel på trakasserier och sexuella trakasserier</vt:lpstr>
      <vt:lpstr>Vad ingår inte i kränkande särbehandling/trakasserier</vt:lpstr>
      <vt:lpstr>PowerPoint-presentation</vt:lpstr>
      <vt:lpstr>Att tänka på</vt:lpstr>
      <vt:lpstr>Våga säga ifrån</vt:lpstr>
      <vt:lpstr>Svårigheter att säga ifrån </vt:lpstr>
      <vt:lpstr>Vad ska jag göra om jag är utsatt? </vt:lpstr>
      <vt:lpstr>Chefens ansvar - Vad händer med anmälan? </vt:lpstr>
      <vt:lpstr>Kontakt och stöd</vt:lpstr>
      <vt:lpstr>Del 2: Dialogcase</vt:lpstr>
      <vt:lpstr>Dialogcase</vt:lpstr>
      <vt:lpstr>Case 1: Arvid</vt:lpstr>
      <vt:lpstr>Case 1: Arvid</vt:lpstr>
      <vt:lpstr>Case 1: Diskussionsfrågor</vt:lpstr>
      <vt:lpstr>Case 2: Kim</vt:lpstr>
      <vt:lpstr>Case 2: Kim</vt:lpstr>
      <vt:lpstr>Case 2: Diskussionsfrågor </vt:lpstr>
      <vt:lpstr>Case 3: Miriam</vt:lpstr>
      <vt:lpstr>Case 3: Diskussionsfrågor</vt:lpstr>
      <vt:lpstr>Case 4: Oskyldigt flirtande eller trakasserier</vt:lpstr>
      <vt:lpstr>Del 3: Reflektionsfrågor</vt:lpstr>
      <vt:lpstr>Reflektionsfrågor</vt:lpstr>
      <vt:lpstr>Exempel på frågor för reflektion i mindre grupper</vt:lpstr>
      <vt:lpstr>Exempel på frågor för reflektion i mindre grupper</vt:lpstr>
      <vt:lpstr>PowerPoint-presentation</vt:lpstr>
      <vt:lpstr>Kort instruktion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om bildspelet</dc:title>
  <dc:creator/>
  <cp:lastModifiedBy/>
  <cp:revision>128</cp:revision>
  <dcterms:created xsi:type="dcterms:W3CDTF">2020-03-19T10:52:02Z</dcterms:created>
  <dcterms:modified xsi:type="dcterms:W3CDTF">2024-03-06T09:08:29Z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0x010100B425AD5ADA6A524C85DBAB20CB6B377A</vt:lpwstr>
  </property>
</Properties>
</file>